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3" r:id="rId2"/>
    <p:sldId id="257" r:id="rId3"/>
    <p:sldId id="309" r:id="rId4"/>
    <p:sldId id="310" r:id="rId5"/>
    <p:sldId id="318" r:id="rId6"/>
    <p:sldId id="311" r:id="rId7"/>
    <p:sldId id="312" r:id="rId8"/>
    <p:sldId id="313" r:id="rId9"/>
    <p:sldId id="314" r:id="rId10"/>
    <p:sldId id="307" r:id="rId11"/>
    <p:sldId id="308" r:id="rId12"/>
    <p:sldId id="295" r:id="rId13"/>
    <p:sldId id="304" r:id="rId14"/>
    <p:sldId id="305" r:id="rId15"/>
    <p:sldId id="306" r:id="rId16"/>
    <p:sldId id="292" r:id="rId17"/>
    <p:sldId id="293" r:id="rId18"/>
    <p:sldId id="302" r:id="rId19"/>
    <p:sldId id="297" r:id="rId20"/>
    <p:sldId id="303" r:id="rId21"/>
    <p:sldId id="315" r:id="rId22"/>
    <p:sldId id="316" r:id="rId23"/>
    <p:sldId id="317" r:id="rId24"/>
    <p:sldId id="28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89"/>
  </p:normalViewPr>
  <p:slideViewPr>
    <p:cSldViewPr snapToGrid="0" showGuides="1">
      <p:cViewPr varScale="1">
        <p:scale>
          <a:sx n="84" d="100"/>
          <a:sy n="84" d="100"/>
        </p:scale>
        <p:origin x="6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E6631-C6D3-4D6C-A0C6-49B0ABFE9E6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98E0B82F-3819-4C4E-ACA2-760EFC33C67F}">
      <dgm:prSet phldrT="[文本]" custT="1"/>
      <dgm:spPr/>
      <dgm:t>
        <a:bodyPr/>
        <a:lstStyle/>
        <a:p>
          <a:r>
            <a:rPr lang="zh-CN" altLang="en-US" sz="1600" b="0" i="0" dirty="0"/>
            <a:t>加大对基础性研究的支持，鼓励普遍性的技术改进，为全社会的科技创新夯实牢固基础</a:t>
          </a:r>
          <a:endParaRPr lang="zh-CN" altLang="en-US" sz="1600" dirty="0"/>
        </a:p>
      </dgm:t>
    </dgm:pt>
    <dgm:pt modelId="{09525389-5839-4A4A-8D16-34E9C154B1B6}" type="parTrans" cxnId="{7977BE0F-80F5-4B97-AC31-89B13B3524B6}">
      <dgm:prSet/>
      <dgm:spPr/>
      <dgm:t>
        <a:bodyPr/>
        <a:lstStyle/>
        <a:p>
          <a:endParaRPr lang="zh-CN" altLang="en-US" sz="1600"/>
        </a:p>
      </dgm:t>
    </dgm:pt>
    <dgm:pt modelId="{FF61423C-86D4-4D0E-8E39-8A4BDF4480D2}" type="sibTrans" cxnId="{7977BE0F-80F5-4B97-AC31-89B13B3524B6}">
      <dgm:prSet/>
      <dgm:spPr/>
      <dgm:t>
        <a:bodyPr/>
        <a:lstStyle/>
        <a:p>
          <a:endParaRPr lang="zh-CN" altLang="en-US" sz="1600"/>
        </a:p>
      </dgm:t>
    </dgm:pt>
    <dgm:pt modelId="{E3247708-99F0-48AE-B3ED-5A17F892222A}">
      <dgm:prSet phldrT="[文本]" custT="1"/>
      <dgm:spPr/>
      <dgm:t>
        <a:bodyPr/>
        <a:lstStyle/>
        <a:p>
          <a:r>
            <a:rPr lang="zh-CN" altLang="en-US" sz="1600" b="0" i="0" dirty="0"/>
            <a:t>是为科研项目创造良好的融资环境，在进一步加大政府投入的基础上鼓励和引导社会资本参与科技创新活动</a:t>
          </a:r>
          <a:endParaRPr lang="zh-CN" altLang="en-US" sz="1600" dirty="0"/>
        </a:p>
      </dgm:t>
    </dgm:pt>
    <dgm:pt modelId="{80859246-9740-428F-A791-F8B72F7FE139}" type="parTrans" cxnId="{81494C4F-08FB-42FF-948D-7540BC7EA014}">
      <dgm:prSet/>
      <dgm:spPr/>
      <dgm:t>
        <a:bodyPr/>
        <a:lstStyle/>
        <a:p>
          <a:endParaRPr lang="zh-CN" altLang="en-US" sz="1600"/>
        </a:p>
      </dgm:t>
    </dgm:pt>
    <dgm:pt modelId="{972FCDF4-3F54-43E8-AEA8-E6837836FD9B}" type="sibTrans" cxnId="{81494C4F-08FB-42FF-948D-7540BC7EA014}">
      <dgm:prSet/>
      <dgm:spPr/>
      <dgm:t>
        <a:bodyPr/>
        <a:lstStyle/>
        <a:p>
          <a:endParaRPr lang="zh-CN" altLang="en-US" sz="1600"/>
        </a:p>
      </dgm:t>
    </dgm:pt>
    <dgm:pt modelId="{1DA45ECD-F517-4C36-AA97-B81C10D9C624}">
      <dgm:prSet phldrT="[文本]" custT="1"/>
      <dgm:spPr/>
      <dgm:t>
        <a:bodyPr/>
        <a:lstStyle/>
        <a:p>
          <a:r>
            <a:rPr lang="zh-CN" altLang="en-US" sz="1600" b="0" i="0" dirty="0"/>
            <a:t>高度重视高精尖人才的培养和引进，健全人才培养、引进、使用和保护机制，激发科技人才的持久创新动力</a:t>
          </a:r>
          <a:endParaRPr lang="zh-CN" altLang="en-US" sz="1600" dirty="0"/>
        </a:p>
      </dgm:t>
    </dgm:pt>
    <dgm:pt modelId="{69D63E2B-CA97-4C09-AB3E-3764820D9199}" type="parTrans" cxnId="{9B9E24AE-093A-42F5-8616-416BA774DC52}">
      <dgm:prSet/>
      <dgm:spPr/>
      <dgm:t>
        <a:bodyPr/>
        <a:lstStyle/>
        <a:p>
          <a:endParaRPr lang="zh-CN" altLang="en-US" sz="1600"/>
        </a:p>
      </dgm:t>
    </dgm:pt>
    <dgm:pt modelId="{F12D1D62-40B2-48B8-ACD2-E0E328E64F4D}" type="sibTrans" cxnId="{9B9E24AE-093A-42F5-8616-416BA774DC52}">
      <dgm:prSet/>
      <dgm:spPr/>
      <dgm:t>
        <a:bodyPr/>
        <a:lstStyle/>
        <a:p>
          <a:endParaRPr lang="zh-CN" altLang="en-US" sz="1600"/>
        </a:p>
      </dgm:t>
    </dgm:pt>
    <dgm:pt modelId="{B060B3C4-BB56-42B2-B33C-B771BB61C8E6}">
      <dgm:prSet phldrT="[文本]" custT="1"/>
      <dgm:spPr/>
      <dgm:t>
        <a:bodyPr/>
        <a:lstStyle/>
        <a:p>
          <a:r>
            <a:rPr lang="zh-CN" altLang="en-US" sz="1600" b="0" i="0" dirty="0"/>
            <a:t>推动企业与高等院校、科研机构的技术研发合作，推进产学研一体化发展，促进科技成果快速转化为现实生产力</a:t>
          </a:r>
          <a:endParaRPr lang="zh-CN" altLang="en-US" sz="1600" dirty="0"/>
        </a:p>
      </dgm:t>
    </dgm:pt>
    <dgm:pt modelId="{7D89BEC8-2F4C-4263-BD5B-3087CA390A84}" type="parTrans" cxnId="{D0BEE6DB-4736-4CD6-B309-35D239C10E78}">
      <dgm:prSet/>
      <dgm:spPr/>
      <dgm:t>
        <a:bodyPr/>
        <a:lstStyle/>
        <a:p>
          <a:endParaRPr lang="zh-CN" altLang="en-US" sz="1600"/>
        </a:p>
      </dgm:t>
    </dgm:pt>
    <dgm:pt modelId="{C517A8FE-AA47-4BCD-837E-B0EB853CF4B4}" type="sibTrans" cxnId="{D0BEE6DB-4736-4CD6-B309-35D239C10E78}">
      <dgm:prSet/>
      <dgm:spPr/>
      <dgm:t>
        <a:bodyPr/>
        <a:lstStyle/>
        <a:p>
          <a:endParaRPr lang="zh-CN" altLang="en-US" sz="1600"/>
        </a:p>
      </dgm:t>
    </dgm:pt>
    <dgm:pt modelId="{F5389957-F4F7-4E79-87D1-DEB0A62475B7}">
      <dgm:prSet phldrT="[文本]" custT="1"/>
      <dgm:spPr/>
      <dgm:t>
        <a:bodyPr/>
        <a:lstStyle/>
        <a:p>
          <a:r>
            <a:rPr lang="zh-CN" altLang="en-US" sz="1600" b="0" i="0" dirty="0"/>
            <a:t>推动在节能环保、新一代信息技术、高端装备制造、新能源、新材料等新兴领域的技术开发，力争取得突破性进展，创造相对于发达国家的优势地位</a:t>
          </a:r>
          <a:endParaRPr lang="zh-CN" altLang="en-US" sz="1600" dirty="0"/>
        </a:p>
      </dgm:t>
    </dgm:pt>
    <dgm:pt modelId="{1B92072E-715A-49E6-AC0E-32699F9BDA36}" type="parTrans" cxnId="{8E6258B4-E664-424E-90DB-53AE5C772F13}">
      <dgm:prSet/>
      <dgm:spPr/>
      <dgm:t>
        <a:bodyPr/>
        <a:lstStyle/>
        <a:p>
          <a:endParaRPr lang="zh-CN" altLang="en-US" sz="1600"/>
        </a:p>
      </dgm:t>
    </dgm:pt>
    <dgm:pt modelId="{CBF78B63-7E5C-481A-A73A-215F43A69EC2}" type="sibTrans" cxnId="{8E6258B4-E664-424E-90DB-53AE5C772F13}">
      <dgm:prSet/>
      <dgm:spPr/>
      <dgm:t>
        <a:bodyPr/>
        <a:lstStyle/>
        <a:p>
          <a:endParaRPr lang="zh-CN" altLang="en-US" sz="1600"/>
        </a:p>
      </dgm:t>
    </dgm:pt>
    <dgm:pt modelId="{C05E88CA-C57C-4FF9-973A-4E95993CFC06}" type="pres">
      <dgm:prSet presAssocID="{F3DE6631-C6D3-4D6C-A0C6-49B0ABFE9E6F}" presName="cycle" presStyleCnt="0">
        <dgm:presLayoutVars>
          <dgm:dir/>
          <dgm:resizeHandles val="exact"/>
        </dgm:presLayoutVars>
      </dgm:prSet>
      <dgm:spPr/>
      <dgm:t>
        <a:bodyPr/>
        <a:lstStyle/>
        <a:p>
          <a:endParaRPr lang="zh-CN" altLang="en-US"/>
        </a:p>
      </dgm:t>
    </dgm:pt>
    <dgm:pt modelId="{AE8CF9B6-8051-461D-98BD-D1900F129626}" type="pres">
      <dgm:prSet presAssocID="{98E0B82F-3819-4C4E-ACA2-760EFC33C67F}" presName="dummy" presStyleCnt="0"/>
      <dgm:spPr/>
    </dgm:pt>
    <dgm:pt modelId="{88009539-ABB0-48C0-A995-25081C01A0B5}" type="pres">
      <dgm:prSet presAssocID="{98E0B82F-3819-4C4E-ACA2-760EFC33C67F}" presName="node" presStyleLbl="revTx" presStyleIdx="0" presStyleCnt="5" custScaleX="150972">
        <dgm:presLayoutVars>
          <dgm:bulletEnabled val="1"/>
        </dgm:presLayoutVars>
      </dgm:prSet>
      <dgm:spPr/>
      <dgm:t>
        <a:bodyPr/>
        <a:lstStyle/>
        <a:p>
          <a:endParaRPr lang="zh-CN" altLang="en-US"/>
        </a:p>
      </dgm:t>
    </dgm:pt>
    <dgm:pt modelId="{4D6D6ABD-CC47-40C6-B631-3A7341E835BD}" type="pres">
      <dgm:prSet presAssocID="{FF61423C-86D4-4D0E-8E39-8A4BDF4480D2}" presName="sibTrans" presStyleLbl="node1" presStyleIdx="0" presStyleCnt="5"/>
      <dgm:spPr/>
      <dgm:t>
        <a:bodyPr/>
        <a:lstStyle/>
        <a:p>
          <a:endParaRPr lang="zh-CN" altLang="en-US"/>
        </a:p>
      </dgm:t>
    </dgm:pt>
    <dgm:pt modelId="{51B92D0B-7228-447C-9EA0-7D3D77569B79}" type="pres">
      <dgm:prSet presAssocID="{E3247708-99F0-48AE-B3ED-5A17F892222A}" presName="dummy" presStyleCnt="0"/>
      <dgm:spPr/>
    </dgm:pt>
    <dgm:pt modelId="{E9345566-68E4-4F33-91B1-676E5F01804A}" type="pres">
      <dgm:prSet presAssocID="{E3247708-99F0-48AE-B3ED-5A17F892222A}" presName="node" presStyleLbl="revTx" presStyleIdx="1" presStyleCnt="5" custScaleX="185152">
        <dgm:presLayoutVars>
          <dgm:bulletEnabled val="1"/>
        </dgm:presLayoutVars>
      </dgm:prSet>
      <dgm:spPr/>
      <dgm:t>
        <a:bodyPr/>
        <a:lstStyle/>
        <a:p>
          <a:endParaRPr lang="zh-CN" altLang="en-US"/>
        </a:p>
      </dgm:t>
    </dgm:pt>
    <dgm:pt modelId="{941D6B72-DC6D-45CB-9CC9-03BA0EB5C5BA}" type="pres">
      <dgm:prSet presAssocID="{972FCDF4-3F54-43E8-AEA8-E6837836FD9B}" presName="sibTrans" presStyleLbl="node1" presStyleIdx="1" presStyleCnt="5"/>
      <dgm:spPr/>
      <dgm:t>
        <a:bodyPr/>
        <a:lstStyle/>
        <a:p>
          <a:endParaRPr lang="zh-CN" altLang="en-US"/>
        </a:p>
      </dgm:t>
    </dgm:pt>
    <dgm:pt modelId="{F55A875E-2D9C-4FD2-B2EB-29896E4507D8}" type="pres">
      <dgm:prSet presAssocID="{1DA45ECD-F517-4C36-AA97-B81C10D9C624}" presName="dummy" presStyleCnt="0"/>
      <dgm:spPr/>
    </dgm:pt>
    <dgm:pt modelId="{A31627EE-F58F-4C9A-80FD-1E9886401753}" type="pres">
      <dgm:prSet presAssocID="{1DA45ECD-F517-4C36-AA97-B81C10D9C624}" presName="node" presStyleLbl="revTx" presStyleIdx="2" presStyleCnt="5" custScaleX="199043">
        <dgm:presLayoutVars>
          <dgm:bulletEnabled val="1"/>
        </dgm:presLayoutVars>
      </dgm:prSet>
      <dgm:spPr/>
      <dgm:t>
        <a:bodyPr/>
        <a:lstStyle/>
        <a:p>
          <a:endParaRPr lang="zh-CN" altLang="en-US"/>
        </a:p>
      </dgm:t>
    </dgm:pt>
    <dgm:pt modelId="{3F2A3490-9E2E-41B0-87FE-AC3D20A1FF36}" type="pres">
      <dgm:prSet presAssocID="{F12D1D62-40B2-48B8-ACD2-E0E328E64F4D}" presName="sibTrans" presStyleLbl="node1" presStyleIdx="2" presStyleCnt="5"/>
      <dgm:spPr/>
      <dgm:t>
        <a:bodyPr/>
        <a:lstStyle/>
        <a:p>
          <a:endParaRPr lang="zh-CN" altLang="en-US"/>
        </a:p>
      </dgm:t>
    </dgm:pt>
    <dgm:pt modelId="{A704A6E3-6B25-4FDD-B524-8C5A096474F0}" type="pres">
      <dgm:prSet presAssocID="{B060B3C4-BB56-42B2-B33C-B771BB61C8E6}" presName="dummy" presStyleCnt="0"/>
      <dgm:spPr/>
    </dgm:pt>
    <dgm:pt modelId="{66D37D46-EECD-471E-A0A2-5F9C13A59401}" type="pres">
      <dgm:prSet presAssocID="{B060B3C4-BB56-42B2-B33C-B771BB61C8E6}" presName="node" presStyleLbl="revTx" presStyleIdx="3" presStyleCnt="5" custScaleX="259947">
        <dgm:presLayoutVars>
          <dgm:bulletEnabled val="1"/>
        </dgm:presLayoutVars>
      </dgm:prSet>
      <dgm:spPr/>
      <dgm:t>
        <a:bodyPr/>
        <a:lstStyle/>
        <a:p>
          <a:endParaRPr lang="zh-CN" altLang="en-US"/>
        </a:p>
      </dgm:t>
    </dgm:pt>
    <dgm:pt modelId="{AD135BBA-CBB3-4973-96CA-89A893DB5C11}" type="pres">
      <dgm:prSet presAssocID="{C517A8FE-AA47-4BCD-837E-B0EB853CF4B4}" presName="sibTrans" presStyleLbl="node1" presStyleIdx="3" presStyleCnt="5"/>
      <dgm:spPr/>
      <dgm:t>
        <a:bodyPr/>
        <a:lstStyle/>
        <a:p>
          <a:endParaRPr lang="zh-CN" altLang="en-US"/>
        </a:p>
      </dgm:t>
    </dgm:pt>
    <dgm:pt modelId="{F0749895-E374-43A3-A50F-16248C5193A2}" type="pres">
      <dgm:prSet presAssocID="{F5389957-F4F7-4E79-87D1-DEB0A62475B7}" presName="dummy" presStyleCnt="0"/>
      <dgm:spPr/>
    </dgm:pt>
    <dgm:pt modelId="{8BA675D1-6496-43CD-875D-B5655AAE9771}" type="pres">
      <dgm:prSet presAssocID="{F5389957-F4F7-4E79-87D1-DEB0A62475B7}" presName="node" presStyleLbl="revTx" presStyleIdx="4" presStyleCnt="5" custScaleX="165246">
        <dgm:presLayoutVars>
          <dgm:bulletEnabled val="1"/>
        </dgm:presLayoutVars>
      </dgm:prSet>
      <dgm:spPr/>
      <dgm:t>
        <a:bodyPr/>
        <a:lstStyle/>
        <a:p>
          <a:endParaRPr lang="zh-CN" altLang="en-US"/>
        </a:p>
      </dgm:t>
    </dgm:pt>
    <dgm:pt modelId="{F01996F1-99BE-4CF1-817B-26F91EC010B9}" type="pres">
      <dgm:prSet presAssocID="{CBF78B63-7E5C-481A-A73A-215F43A69EC2}" presName="sibTrans" presStyleLbl="node1" presStyleIdx="4" presStyleCnt="5"/>
      <dgm:spPr/>
      <dgm:t>
        <a:bodyPr/>
        <a:lstStyle/>
        <a:p>
          <a:endParaRPr lang="zh-CN" altLang="en-US"/>
        </a:p>
      </dgm:t>
    </dgm:pt>
  </dgm:ptLst>
  <dgm:cxnLst>
    <dgm:cxn modelId="{7977BE0F-80F5-4B97-AC31-89B13B3524B6}" srcId="{F3DE6631-C6D3-4D6C-A0C6-49B0ABFE9E6F}" destId="{98E0B82F-3819-4C4E-ACA2-760EFC33C67F}" srcOrd="0" destOrd="0" parTransId="{09525389-5839-4A4A-8D16-34E9C154B1B6}" sibTransId="{FF61423C-86D4-4D0E-8E39-8A4BDF4480D2}"/>
    <dgm:cxn modelId="{81494C4F-08FB-42FF-948D-7540BC7EA014}" srcId="{F3DE6631-C6D3-4D6C-A0C6-49B0ABFE9E6F}" destId="{E3247708-99F0-48AE-B3ED-5A17F892222A}" srcOrd="1" destOrd="0" parTransId="{80859246-9740-428F-A791-F8B72F7FE139}" sibTransId="{972FCDF4-3F54-43E8-AEA8-E6837836FD9B}"/>
    <dgm:cxn modelId="{3477FFC6-54DA-4B28-8A8F-FFC6A22684C3}" type="presOf" srcId="{B060B3C4-BB56-42B2-B33C-B771BB61C8E6}" destId="{66D37D46-EECD-471E-A0A2-5F9C13A59401}" srcOrd="0" destOrd="0" presId="urn:microsoft.com/office/officeart/2005/8/layout/cycle1"/>
    <dgm:cxn modelId="{9B9E24AE-093A-42F5-8616-416BA774DC52}" srcId="{F3DE6631-C6D3-4D6C-A0C6-49B0ABFE9E6F}" destId="{1DA45ECD-F517-4C36-AA97-B81C10D9C624}" srcOrd="2" destOrd="0" parTransId="{69D63E2B-CA97-4C09-AB3E-3764820D9199}" sibTransId="{F12D1D62-40B2-48B8-ACD2-E0E328E64F4D}"/>
    <dgm:cxn modelId="{163585F1-B9C2-4004-AFB4-4908F5A0BF97}" type="presOf" srcId="{1DA45ECD-F517-4C36-AA97-B81C10D9C624}" destId="{A31627EE-F58F-4C9A-80FD-1E9886401753}" srcOrd="0" destOrd="0" presId="urn:microsoft.com/office/officeart/2005/8/layout/cycle1"/>
    <dgm:cxn modelId="{42F0AE0D-9F09-413C-B415-262C8229CC93}" type="presOf" srcId="{C517A8FE-AA47-4BCD-837E-B0EB853CF4B4}" destId="{AD135BBA-CBB3-4973-96CA-89A893DB5C11}" srcOrd="0" destOrd="0" presId="urn:microsoft.com/office/officeart/2005/8/layout/cycle1"/>
    <dgm:cxn modelId="{D0BEE6DB-4736-4CD6-B309-35D239C10E78}" srcId="{F3DE6631-C6D3-4D6C-A0C6-49B0ABFE9E6F}" destId="{B060B3C4-BB56-42B2-B33C-B771BB61C8E6}" srcOrd="3" destOrd="0" parTransId="{7D89BEC8-2F4C-4263-BD5B-3087CA390A84}" sibTransId="{C517A8FE-AA47-4BCD-837E-B0EB853CF4B4}"/>
    <dgm:cxn modelId="{B3A9CEC3-E86C-4594-A487-703AF39F5901}" type="presOf" srcId="{F12D1D62-40B2-48B8-ACD2-E0E328E64F4D}" destId="{3F2A3490-9E2E-41B0-87FE-AC3D20A1FF36}" srcOrd="0" destOrd="0" presId="urn:microsoft.com/office/officeart/2005/8/layout/cycle1"/>
    <dgm:cxn modelId="{95B0D9FF-ABA5-447B-8E89-288828B56FC4}" type="presOf" srcId="{FF61423C-86D4-4D0E-8E39-8A4BDF4480D2}" destId="{4D6D6ABD-CC47-40C6-B631-3A7341E835BD}" srcOrd="0" destOrd="0" presId="urn:microsoft.com/office/officeart/2005/8/layout/cycle1"/>
    <dgm:cxn modelId="{52F03FC0-CB17-4EB5-AED8-5156EBC4A177}" type="presOf" srcId="{F3DE6631-C6D3-4D6C-A0C6-49B0ABFE9E6F}" destId="{C05E88CA-C57C-4FF9-973A-4E95993CFC06}" srcOrd="0" destOrd="0" presId="urn:microsoft.com/office/officeart/2005/8/layout/cycle1"/>
    <dgm:cxn modelId="{F658DC6B-59D0-447D-8066-6EAE1ADBCA07}" type="presOf" srcId="{CBF78B63-7E5C-481A-A73A-215F43A69EC2}" destId="{F01996F1-99BE-4CF1-817B-26F91EC010B9}" srcOrd="0" destOrd="0" presId="urn:microsoft.com/office/officeart/2005/8/layout/cycle1"/>
    <dgm:cxn modelId="{398672DC-C2FE-4D4D-B9D7-5B96E6A4E1C9}" type="presOf" srcId="{F5389957-F4F7-4E79-87D1-DEB0A62475B7}" destId="{8BA675D1-6496-43CD-875D-B5655AAE9771}" srcOrd="0" destOrd="0" presId="urn:microsoft.com/office/officeart/2005/8/layout/cycle1"/>
    <dgm:cxn modelId="{1DC1CC46-3311-4BBF-8BD9-F87373F1066D}" type="presOf" srcId="{98E0B82F-3819-4C4E-ACA2-760EFC33C67F}" destId="{88009539-ABB0-48C0-A995-25081C01A0B5}" srcOrd="0" destOrd="0" presId="urn:microsoft.com/office/officeart/2005/8/layout/cycle1"/>
    <dgm:cxn modelId="{ACB9A9BE-5995-48A3-847F-2770E820BD0B}" type="presOf" srcId="{972FCDF4-3F54-43E8-AEA8-E6837836FD9B}" destId="{941D6B72-DC6D-45CB-9CC9-03BA0EB5C5BA}" srcOrd="0" destOrd="0" presId="urn:microsoft.com/office/officeart/2005/8/layout/cycle1"/>
    <dgm:cxn modelId="{8E6258B4-E664-424E-90DB-53AE5C772F13}" srcId="{F3DE6631-C6D3-4D6C-A0C6-49B0ABFE9E6F}" destId="{F5389957-F4F7-4E79-87D1-DEB0A62475B7}" srcOrd="4" destOrd="0" parTransId="{1B92072E-715A-49E6-AC0E-32699F9BDA36}" sibTransId="{CBF78B63-7E5C-481A-A73A-215F43A69EC2}"/>
    <dgm:cxn modelId="{4C03C903-3D35-491B-8D1B-8FD9F80E4154}" type="presOf" srcId="{E3247708-99F0-48AE-B3ED-5A17F892222A}" destId="{E9345566-68E4-4F33-91B1-676E5F01804A}" srcOrd="0" destOrd="0" presId="urn:microsoft.com/office/officeart/2005/8/layout/cycle1"/>
    <dgm:cxn modelId="{980589B9-9E6A-45B7-AB11-0D8D2A591DDC}" type="presParOf" srcId="{C05E88CA-C57C-4FF9-973A-4E95993CFC06}" destId="{AE8CF9B6-8051-461D-98BD-D1900F129626}" srcOrd="0" destOrd="0" presId="urn:microsoft.com/office/officeart/2005/8/layout/cycle1"/>
    <dgm:cxn modelId="{CEC3E87D-4BA9-4E48-A5E4-AFB6682AB010}" type="presParOf" srcId="{C05E88CA-C57C-4FF9-973A-4E95993CFC06}" destId="{88009539-ABB0-48C0-A995-25081C01A0B5}" srcOrd="1" destOrd="0" presId="urn:microsoft.com/office/officeart/2005/8/layout/cycle1"/>
    <dgm:cxn modelId="{C5D1235B-779F-4A1D-B0FB-3628A6A03B70}" type="presParOf" srcId="{C05E88CA-C57C-4FF9-973A-4E95993CFC06}" destId="{4D6D6ABD-CC47-40C6-B631-3A7341E835BD}" srcOrd="2" destOrd="0" presId="urn:microsoft.com/office/officeart/2005/8/layout/cycle1"/>
    <dgm:cxn modelId="{E88355A6-95F8-4A01-A7E2-98B0CCFB656F}" type="presParOf" srcId="{C05E88CA-C57C-4FF9-973A-4E95993CFC06}" destId="{51B92D0B-7228-447C-9EA0-7D3D77569B79}" srcOrd="3" destOrd="0" presId="urn:microsoft.com/office/officeart/2005/8/layout/cycle1"/>
    <dgm:cxn modelId="{B3D5FEB6-032A-45B4-9D17-A59DF5B98057}" type="presParOf" srcId="{C05E88CA-C57C-4FF9-973A-4E95993CFC06}" destId="{E9345566-68E4-4F33-91B1-676E5F01804A}" srcOrd="4" destOrd="0" presId="urn:microsoft.com/office/officeart/2005/8/layout/cycle1"/>
    <dgm:cxn modelId="{084F67A0-4EF3-4B97-BFCA-62B661B9927F}" type="presParOf" srcId="{C05E88CA-C57C-4FF9-973A-4E95993CFC06}" destId="{941D6B72-DC6D-45CB-9CC9-03BA0EB5C5BA}" srcOrd="5" destOrd="0" presId="urn:microsoft.com/office/officeart/2005/8/layout/cycle1"/>
    <dgm:cxn modelId="{B87DD6E7-5C1F-4646-B110-B7F55C62D739}" type="presParOf" srcId="{C05E88CA-C57C-4FF9-973A-4E95993CFC06}" destId="{F55A875E-2D9C-4FD2-B2EB-29896E4507D8}" srcOrd="6" destOrd="0" presId="urn:microsoft.com/office/officeart/2005/8/layout/cycle1"/>
    <dgm:cxn modelId="{CF8B637A-2580-475C-A902-F6865423CADE}" type="presParOf" srcId="{C05E88CA-C57C-4FF9-973A-4E95993CFC06}" destId="{A31627EE-F58F-4C9A-80FD-1E9886401753}" srcOrd="7" destOrd="0" presId="urn:microsoft.com/office/officeart/2005/8/layout/cycle1"/>
    <dgm:cxn modelId="{CC34729C-A9B3-4E8D-BC71-CD62BA9AD7B3}" type="presParOf" srcId="{C05E88CA-C57C-4FF9-973A-4E95993CFC06}" destId="{3F2A3490-9E2E-41B0-87FE-AC3D20A1FF36}" srcOrd="8" destOrd="0" presId="urn:microsoft.com/office/officeart/2005/8/layout/cycle1"/>
    <dgm:cxn modelId="{039978B6-702E-423A-BB90-162DD2B366C2}" type="presParOf" srcId="{C05E88CA-C57C-4FF9-973A-4E95993CFC06}" destId="{A704A6E3-6B25-4FDD-B524-8C5A096474F0}" srcOrd="9" destOrd="0" presId="urn:microsoft.com/office/officeart/2005/8/layout/cycle1"/>
    <dgm:cxn modelId="{6D0A2E38-05BF-45F8-93D4-C3BF4481391C}" type="presParOf" srcId="{C05E88CA-C57C-4FF9-973A-4E95993CFC06}" destId="{66D37D46-EECD-471E-A0A2-5F9C13A59401}" srcOrd="10" destOrd="0" presId="urn:microsoft.com/office/officeart/2005/8/layout/cycle1"/>
    <dgm:cxn modelId="{AED25693-DA36-4500-B32F-5D1A948DCBC4}" type="presParOf" srcId="{C05E88CA-C57C-4FF9-973A-4E95993CFC06}" destId="{AD135BBA-CBB3-4973-96CA-89A893DB5C11}" srcOrd="11" destOrd="0" presId="urn:microsoft.com/office/officeart/2005/8/layout/cycle1"/>
    <dgm:cxn modelId="{67900C82-2622-4864-931B-007036F98F82}" type="presParOf" srcId="{C05E88CA-C57C-4FF9-973A-4E95993CFC06}" destId="{F0749895-E374-43A3-A50F-16248C5193A2}" srcOrd="12" destOrd="0" presId="urn:microsoft.com/office/officeart/2005/8/layout/cycle1"/>
    <dgm:cxn modelId="{D37E124D-B81F-4840-AD3F-62A8B317D01E}" type="presParOf" srcId="{C05E88CA-C57C-4FF9-973A-4E95993CFC06}" destId="{8BA675D1-6496-43CD-875D-B5655AAE9771}" srcOrd="13" destOrd="0" presId="urn:microsoft.com/office/officeart/2005/8/layout/cycle1"/>
    <dgm:cxn modelId="{E17D2E68-EB1B-48DB-8B2D-435168E844EC}" type="presParOf" srcId="{C05E88CA-C57C-4FF9-973A-4E95993CFC06}" destId="{F01996F1-99BE-4CF1-817B-26F91EC010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09539-ABB0-48C0-A995-25081C01A0B5}">
      <dsp:nvSpPr>
        <dsp:cNvPr id="0" name=""/>
        <dsp:cNvSpPr/>
      </dsp:nvSpPr>
      <dsp:spPr>
        <a:xfrm>
          <a:off x="6694858" y="42066"/>
          <a:ext cx="2132198"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加大对基础性研究的支持，鼓励普遍性的技术改进，为全社会的科技创新夯实牢固基础</a:t>
          </a:r>
          <a:endParaRPr lang="zh-CN" altLang="en-US" sz="1600" kern="1200" dirty="0"/>
        </a:p>
      </dsp:txBody>
      <dsp:txXfrm>
        <a:off x="6694858" y="42066"/>
        <a:ext cx="2132198" cy="1412313"/>
      </dsp:txXfrm>
    </dsp:sp>
    <dsp:sp modelId="{4D6D6ABD-CC47-40C6-B631-3A7341E835BD}">
      <dsp:nvSpPr>
        <dsp:cNvPr id="0" name=""/>
        <dsp:cNvSpPr/>
      </dsp:nvSpPr>
      <dsp:spPr>
        <a:xfrm>
          <a:off x="3729885" y="890"/>
          <a:ext cx="5298498" cy="5298498"/>
        </a:xfrm>
        <a:prstGeom prst="circularArrow">
          <a:avLst>
            <a:gd name="adj1" fmla="val 5198"/>
            <a:gd name="adj2" fmla="val 335736"/>
            <a:gd name="adj3" fmla="val 21293965"/>
            <a:gd name="adj4" fmla="val 1976560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45566-68E4-4F33-91B1-676E5F01804A}">
      <dsp:nvSpPr>
        <dsp:cNvPr id="0" name=""/>
        <dsp:cNvSpPr/>
      </dsp:nvSpPr>
      <dsp:spPr>
        <a:xfrm>
          <a:off x="7307508" y="2670450"/>
          <a:ext cx="261492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是为科研项目创造良好的融资环境，在进一步加大政府投入的基础上鼓励和引导社会资本参与科技创新活动</a:t>
          </a:r>
          <a:endParaRPr lang="zh-CN" altLang="en-US" sz="1600" kern="1200" dirty="0"/>
        </a:p>
      </dsp:txBody>
      <dsp:txXfrm>
        <a:off x="7307508" y="2670450"/>
        <a:ext cx="2614927" cy="1412313"/>
      </dsp:txXfrm>
    </dsp:sp>
    <dsp:sp modelId="{941D6B72-DC6D-45CB-9CC9-03BA0EB5C5BA}">
      <dsp:nvSpPr>
        <dsp:cNvPr id="0" name=""/>
        <dsp:cNvSpPr/>
      </dsp:nvSpPr>
      <dsp:spPr>
        <a:xfrm>
          <a:off x="3729885" y="890"/>
          <a:ext cx="5298498" cy="5298498"/>
        </a:xfrm>
        <a:prstGeom prst="circularArrow">
          <a:avLst>
            <a:gd name="adj1" fmla="val 5198"/>
            <a:gd name="adj2" fmla="val 335736"/>
            <a:gd name="adj3" fmla="val 2861170"/>
            <a:gd name="adj4" fmla="val 225274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627EE-F58F-4C9A-80FD-1E9886401753}">
      <dsp:nvSpPr>
        <dsp:cNvPr id="0" name=""/>
        <dsp:cNvSpPr/>
      </dsp:nvSpPr>
      <dsp:spPr>
        <a:xfrm>
          <a:off x="4973579" y="4294880"/>
          <a:ext cx="2811111"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高度重视高精尖人才的培养和引进，健全人才培养、引进、使用和保护机制，激发科技人才的持久创新动力</a:t>
          </a:r>
          <a:endParaRPr lang="zh-CN" altLang="en-US" sz="1600" kern="1200" dirty="0"/>
        </a:p>
      </dsp:txBody>
      <dsp:txXfrm>
        <a:off x="4973579" y="4294880"/>
        <a:ext cx="2811111" cy="1412313"/>
      </dsp:txXfrm>
    </dsp:sp>
    <dsp:sp modelId="{3F2A3490-9E2E-41B0-87FE-AC3D20A1FF36}">
      <dsp:nvSpPr>
        <dsp:cNvPr id="0" name=""/>
        <dsp:cNvSpPr/>
      </dsp:nvSpPr>
      <dsp:spPr>
        <a:xfrm>
          <a:off x="3729885" y="890"/>
          <a:ext cx="5298498" cy="5298498"/>
        </a:xfrm>
        <a:prstGeom prst="circularArrow">
          <a:avLst>
            <a:gd name="adj1" fmla="val 5198"/>
            <a:gd name="adj2" fmla="val 335736"/>
            <a:gd name="adj3" fmla="val 8211520"/>
            <a:gd name="adj4" fmla="val 760309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37D46-EECD-471E-A0A2-5F9C13A59401}">
      <dsp:nvSpPr>
        <dsp:cNvPr id="0" name=""/>
        <dsp:cNvSpPr/>
      </dsp:nvSpPr>
      <dsp:spPr>
        <a:xfrm>
          <a:off x="2307664" y="2670450"/>
          <a:ext cx="367126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推动企业与高等院校、科研机构的技术研发合作，推进产学研一体化发展，促进科技成果快速转化为现实生产力</a:t>
          </a:r>
          <a:endParaRPr lang="zh-CN" altLang="en-US" sz="1600" kern="1200" dirty="0"/>
        </a:p>
      </dsp:txBody>
      <dsp:txXfrm>
        <a:off x="2307664" y="2670450"/>
        <a:ext cx="3671267" cy="1412313"/>
      </dsp:txXfrm>
    </dsp:sp>
    <dsp:sp modelId="{AD135BBA-CBB3-4973-96CA-89A893DB5C11}">
      <dsp:nvSpPr>
        <dsp:cNvPr id="0" name=""/>
        <dsp:cNvSpPr/>
      </dsp:nvSpPr>
      <dsp:spPr>
        <a:xfrm>
          <a:off x="3729885" y="890"/>
          <a:ext cx="5298498" cy="5298498"/>
        </a:xfrm>
        <a:prstGeom prst="circularArrow">
          <a:avLst>
            <a:gd name="adj1" fmla="val 5198"/>
            <a:gd name="adj2" fmla="val 335736"/>
            <a:gd name="adj3" fmla="val 12298659"/>
            <a:gd name="adj4" fmla="val 10770299"/>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675D1-6496-43CD-875D-B5655AAE9771}">
      <dsp:nvSpPr>
        <dsp:cNvPr id="0" name=""/>
        <dsp:cNvSpPr/>
      </dsp:nvSpPr>
      <dsp:spPr>
        <a:xfrm>
          <a:off x="3830415" y="42066"/>
          <a:ext cx="2333792"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推动在节能环保、新一代信息技术、高端装备制造、新能源、新材料等新兴领域的技术开发，力争取得突破性进展，创造相对于发达国家的优势地位</a:t>
          </a:r>
          <a:endParaRPr lang="zh-CN" altLang="en-US" sz="1600" kern="1200" dirty="0"/>
        </a:p>
      </dsp:txBody>
      <dsp:txXfrm>
        <a:off x="3830415" y="42066"/>
        <a:ext cx="2333792" cy="1412313"/>
      </dsp:txXfrm>
    </dsp:sp>
    <dsp:sp modelId="{F01996F1-99BE-4CF1-817B-26F91EC010B9}">
      <dsp:nvSpPr>
        <dsp:cNvPr id="0" name=""/>
        <dsp:cNvSpPr/>
      </dsp:nvSpPr>
      <dsp:spPr>
        <a:xfrm>
          <a:off x="3729885" y="890"/>
          <a:ext cx="5298498" cy="5298498"/>
        </a:xfrm>
        <a:prstGeom prst="circularArrow">
          <a:avLst>
            <a:gd name="adj1" fmla="val 5198"/>
            <a:gd name="adj2" fmla="val 335736"/>
            <a:gd name="adj3" fmla="val 16327351"/>
            <a:gd name="adj4" fmla="val 15885270"/>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F2BE-D6AA-4E31-A040-2B166DA0DDEF}" type="datetimeFigureOut">
              <a:rPr lang="zh-CN" altLang="en-US" smtClean="0"/>
              <a:t>2019/3/20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9D15F-85BE-4283-8CBC-F6BBBF53F07C}" type="slidenum">
              <a:rPr lang="zh-CN" altLang="en-US" smtClean="0"/>
              <a:t>‹#›</a:t>
            </a:fld>
            <a:endParaRPr lang="zh-CN" altLang="en-US"/>
          </a:p>
        </p:txBody>
      </p:sp>
    </p:spTree>
    <p:extLst>
      <p:ext uri="{BB962C8B-B14F-4D97-AF65-F5344CB8AC3E}">
        <p14:creationId xmlns:p14="http://schemas.microsoft.com/office/powerpoint/2010/main" val="25757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a:t>
            </a:fld>
            <a:endParaRPr lang="zh-CN" altLang="en-US"/>
          </a:p>
        </p:txBody>
      </p:sp>
    </p:spTree>
    <p:extLst>
      <p:ext uri="{BB962C8B-B14F-4D97-AF65-F5344CB8AC3E}">
        <p14:creationId xmlns:p14="http://schemas.microsoft.com/office/powerpoint/2010/main" val="13440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10</a:t>
            </a:fld>
            <a:endParaRPr lang="zh-CN" altLang="en-US"/>
          </a:p>
        </p:txBody>
      </p:sp>
    </p:spTree>
    <p:extLst>
      <p:ext uri="{BB962C8B-B14F-4D97-AF65-F5344CB8AC3E}">
        <p14:creationId xmlns:p14="http://schemas.microsoft.com/office/powerpoint/2010/main" val="121896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11</a:t>
            </a:fld>
            <a:endParaRPr lang="zh-CN" altLang="en-US"/>
          </a:p>
        </p:txBody>
      </p:sp>
    </p:spTree>
    <p:extLst>
      <p:ext uri="{BB962C8B-B14F-4D97-AF65-F5344CB8AC3E}">
        <p14:creationId xmlns:p14="http://schemas.microsoft.com/office/powerpoint/2010/main" val="2035272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12</a:t>
            </a:fld>
            <a:endParaRPr lang="zh-CN" altLang="en-US"/>
          </a:p>
        </p:txBody>
      </p:sp>
    </p:spTree>
    <p:extLst>
      <p:ext uri="{BB962C8B-B14F-4D97-AF65-F5344CB8AC3E}">
        <p14:creationId xmlns:p14="http://schemas.microsoft.com/office/powerpoint/2010/main" val="3481321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13</a:t>
            </a:fld>
            <a:endParaRPr lang="zh-CN" altLang="en-US"/>
          </a:p>
        </p:txBody>
      </p:sp>
    </p:spTree>
    <p:extLst>
      <p:ext uri="{BB962C8B-B14F-4D97-AF65-F5344CB8AC3E}">
        <p14:creationId xmlns:p14="http://schemas.microsoft.com/office/powerpoint/2010/main" val="314559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14</a:t>
            </a:fld>
            <a:endParaRPr lang="zh-CN" altLang="en-US"/>
          </a:p>
        </p:txBody>
      </p:sp>
    </p:spTree>
    <p:extLst>
      <p:ext uri="{BB962C8B-B14F-4D97-AF65-F5344CB8AC3E}">
        <p14:creationId xmlns:p14="http://schemas.microsoft.com/office/powerpoint/2010/main" val="29156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15</a:t>
            </a:fld>
            <a:endParaRPr lang="zh-CN" altLang="en-US"/>
          </a:p>
        </p:txBody>
      </p:sp>
    </p:spTree>
    <p:extLst>
      <p:ext uri="{BB962C8B-B14F-4D97-AF65-F5344CB8AC3E}">
        <p14:creationId xmlns:p14="http://schemas.microsoft.com/office/powerpoint/2010/main" val="27793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16</a:t>
            </a:fld>
            <a:endParaRPr lang="zh-CN" altLang="en-US"/>
          </a:p>
        </p:txBody>
      </p:sp>
    </p:spTree>
    <p:extLst>
      <p:ext uri="{BB962C8B-B14F-4D97-AF65-F5344CB8AC3E}">
        <p14:creationId xmlns:p14="http://schemas.microsoft.com/office/powerpoint/2010/main" val="23052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17</a:t>
            </a:fld>
            <a:endParaRPr lang="zh-CN" altLang="en-US"/>
          </a:p>
        </p:txBody>
      </p:sp>
    </p:spTree>
    <p:extLst>
      <p:ext uri="{BB962C8B-B14F-4D97-AF65-F5344CB8AC3E}">
        <p14:creationId xmlns:p14="http://schemas.microsoft.com/office/powerpoint/2010/main" val="407276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18</a:t>
            </a:fld>
            <a:endParaRPr lang="zh-CN" altLang="en-US"/>
          </a:p>
        </p:txBody>
      </p:sp>
    </p:spTree>
    <p:extLst>
      <p:ext uri="{BB962C8B-B14F-4D97-AF65-F5344CB8AC3E}">
        <p14:creationId xmlns:p14="http://schemas.microsoft.com/office/powerpoint/2010/main" val="287753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19</a:t>
            </a:fld>
            <a:endParaRPr lang="zh-CN" altLang="en-US"/>
          </a:p>
        </p:txBody>
      </p:sp>
    </p:spTree>
    <p:extLst>
      <p:ext uri="{BB962C8B-B14F-4D97-AF65-F5344CB8AC3E}">
        <p14:creationId xmlns:p14="http://schemas.microsoft.com/office/powerpoint/2010/main" val="133054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a:t>
            </a:fld>
            <a:endParaRPr lang="zh-CN" altLang="en-US"/>
          </a:p>
        </p:txBody>
      </p:sp>
    </p:spTree>
    <p:extLst>
      <p:ext uri="{BB962C8B-B14F-4D97-AF65-F5344CB8AC3E}">
        <p14:creationId xmlns:p14="http://schemas.microsoft.com/office/powerpoint/2010/main" val="37955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20</a:t>
            </a:fld>
            <a:endParaRPr lang="zh-CN" altLang="en-US"/>
          </a:p>
        </p:txBody>
      </p:sp>
    </p:spTree>
    <p:extLst>
      <p:ext uri="{BB962C8B-B14F-4D97-AF65-F5344CB8AC3E}">
        <p14:creationId xmlns:p14="http://schemas.microsoft.com/office/powerpoint/2010/main" val="256529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21</a:t>
            </a:fld>
            <a:endParaRPr lang="zh-CN" altLang="en-US"/>
          </a:p>
        </p:txBody>
      </p:sp>
    </p:spTree>
    <p:extLst>
      <p:ext uri="{BB962C8B-B14F-4D97-AF65-F5344CB8AC3E}">
        <p14:creationId xmlns:p14="http://schemas.microsoft.com/office/powerpoint/2010/main" val="125845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22</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23</a:t>
            </a:fld>
            <a:endParaRPr lang="zh-CN" altLang="en-US"/>
          </a:p>
        </p:txBody>
      </p:sp>
    </p:spTree>
    <p:extLst>
      <p:ext uri="{BB962C8B-B14F-4D97-AF65-F5344CB8AC3E}">
        <p14:creationId xmlns:p14="http://schemas.microsoft.com/office/powerpoint/2010/main" val="3330215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24</a:t>
            </a:fld>
            <a:endParaRPr lang="zh-CN" altLang="en-US"/>
          </a:p>
        </p:txBody>
      </p:sp>
    </p:spTree>
    <p:extLst>
      <p:ext uri="{BB962C8B-B14F-4D97-AF65-F5344CB8AC3E}">
        <p14:creationId xmlns:p14="http://schemas.microsoft.com/office/powerpoint/2010/main" val="8797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4</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5</a:t>
            </a:fld>
            <a:endParaRPr lang="zh-CN" altLang="en-US"/>
          </a:p>
        </p:txBody>
      </p:sp>
    </p:spTree>
    <p:extLst>
      <p:ext uri="{BB962C8B-B14F-4D97-AF65-F5344CB8AC3E}">
        <p14:creationId xmlns:p14="http://schemas.microsoft.com/office/powerpoint/2010/main" val="1796319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6</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7</a:t>
            </a:fld>
            <a:endParaRPr lang="zh-CN" altLang="en-US"/>
          </a:p>
        </p:txBody>
      </p:sp>
    </p:spTree>
    <p:extLst>
      <p:ext uri="{BB962C8B-B14F-4D97-AF65-F5344CB8AC3E}">
        <p14:creationId xmlns:p14="http://schemas.microsoft.com/office/powerpoint/2010/main" val="94228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8</a:t>
            </a:fld>
            <a:endParaRPr lang="zh-CN" altLang="en-US"/>
          </a:p>
        </p:txBody>
      </p:sp>
    </p:spTree>
    <p:extLst>
      <p:ext uri="{BB962C8B-B14F-4D97-AF65-F5344CB8AC3E}">
        <p14:creationId xmlns:p14="http://schemas.microsoft.com/office/powerpoint/2010/main" val="103290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9</a:t>
            </a:fld>
            <a:endParaRPr lang="zh-CN" altLang="en-US"/>
          </a:p>
        </p:txBody>
      </p:sp>
    </p:spTree>
    <p:extLst>
      <p:ext uri="{BB962C8B-B14F-4D97-AF65-F5344CB8AC3E}">
        <p14:creationId xmlns:p14="http://schemas.microsoft.com/office/powerpoint/2010/main" val="10222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F55BF-C435-44DC-8C38-ADAB64C0DA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0B9CCE-74BA-42F4-A8F6-E319FC625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F680C217-715C-4C9E-BB3E-2C3E407D1B70}"/>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A911470A-FEEB-4446-B3A7-AB3ED181B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7F104-4EDB-406C-8BEA-EE5B9A1FDEE0}"/>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615359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715E-DBB2-49A4-9628-FE928699A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40B765-68ED-4D26-B2DC-BC89B843959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14517-6B41-41E4-86EF-D898397C9AC6}"/>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FB53B928-1FA9-4B3A-B6BF-FA1293CDAB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45489-3F6D-49A0-9D89-C486D6F1D9B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95481122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08AB75-3BF3-48FB-8814-E6BC3812F6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1D4511-5BB6-404A-9BFF-0E0E82E74F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E9C0-5641-4750-9094-721E8AE988AB}"/>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AA235177-6DC3-4A92-9C1A-ED5557524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A5A70-D2C0-4195-8174-E8F9919E014D}"/>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9439554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D5BF3-58DF-4AA3-82F2-9889C57945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F817C-4EF7-4625-BEF2-3DE08607AE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3F01A5-F628-40C7-A698-D42A59E8A95E}"/>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D9EAC0AC-B4A6-4F50-B671-2D46D897C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747824-14E3-4927-9DAB-17E094A1B1AC}"/>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6717520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114D-8F1B-4AD4-B689-D515995C53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7B9FE4-D5E1-4223-AC0F-47EEA276F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EE914D-0CDC-490F-BD85-9670DDF0A1A5}"/>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5446B441-4E05-415F-988C-C1ABEAF9A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711C5-C421-4720-B805-88AC666E6339}"/>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42078083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9FC9E-F927-4392-96CA-5A66DF9A0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C36E8F-A56D-45D0-A165-8BC16B7DF3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DE1AD-92B9-4609-BECD-DE7BA2BF93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833B80-A04E-46DB-96D1-D4209E9ED30F}"/>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DE5FEF15-69F5-45B0-A316-A7F97BF81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467FF0-A711-4B45-AFA1-21694423FFDB}"/>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707801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CFCA-50DE-46F2-9153-4357780511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E63BF0-F781-4775-BEF1-1D3B0E75D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FF2C7E-0DF3-4163-AB34-54EBC7F3A2D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BA7301-AAB6-4073-BFE2-DD747D988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2DF3C37-A91F-4516-A080-4CD66AE5754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22CE81C-5DC2-449D-AEF0-2DF2884F5A5B}"/>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8" name="页脚占位符 7">
            <a:extLst>
              <a:ext uri="{FF2B5EF4-FFF2-40B4-BE49-F238E27FC236}">
                <a16:creationId xmlns:a16="http://schemas.microsoft.com/office/drawing/2014/main" id="{3BA89619-6F43-46AF-BDFD-36963D9703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263EAB-F3A3-46D5-ACE1-A5DEDE67525F}"/>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244661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D96B-0DB0-4ACF-BAC5-F7B679B315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7CA393-086F-48D8-B6F8-C0C90F153F0E}"/>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4" name="页脚占位符 3">
            <a:extLst>
              <a:ext uri="{FF2B5EF4-FFF2-40B4-BE49-F238E27FC236}">
                <a16:creationId xmlns:a16="http://schemas.microsoft.com/office/drawing/2014/main" id="{F6CAA590-6F57-4970-A643-9EA93426DB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C13904-6775-4653-99EE-963F46885F9E}"/>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667573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6E77F4-47CC-4F6A-B696-3301E8BE66F5}"/>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3" name="页脚占位符 2">
            <a:extLst>
              <a:ext uri="{FF2B5EF4-FFF2-40B4-BE49-F238E27FC236}">
                <a16:creationId xmlns:a16="http://schemas.microsoft.com/office/drawing/2014/main" id="{44A88847-4E4D-4A66-9EC3-3B5592DD3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37AF9D-36E1-49FC-8D78-F57B737FDC7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9425214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C5CF3-C53E-4E5B-8801-11355A33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77B245-474B-490B-A7E4-CFB5B4253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2E82064-B170-4097-ADB3-162DC95FF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A90B7-8313-4C7A-B5A4-180207173A5D}"/>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04AE1339-50B2-411B-9EBE-C3C3BF2B2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394BA-1B24-4ED5-9D50-D71A5825E7FA}"/>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8485089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17B8-1DE3-4653-954B-A7A2C7FC7E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3117F-9584-4B59-AF78-04CBD12A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DD4EA4-D1E7-4586-A6C2-1792C0ABE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C900D9-95C4-47BC-A506-694F2AB762D7}"/>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EA525757-C5C3-4A58-ADAA-B4814231BA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9646A3-1442-4D5A-9B42-48F3A792BA43}"/>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170479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43F8BF-78D1-4CCB-9950-387DDF2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ACE457-CB21-44C8-A51B-46E0D1BBC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C0252B-7E88-4A4B-98F3-BEC9D2BC8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0EF5FEB8-808A-4E48-95A4-0685B15516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28CBEB-D7CD-4DC7-BFB2-25666CCAB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8ECF-653B-44FB-B82C-B7B88D64F516}" type="slidenum">
              <a:rPr lang="zh-CN" altLang="en-US" smtClean="0"/>
              <a:t>‹#›</a:t>
            </a:fld>
            <a:endParaRPr lang="zh-CN" altLang="en-US"/>
          </a:p>
        </p:txBody>
      </p:sp>
      <p:pic>
        <p:nvPicPr>
          <p:cNvPr id="7" name="图片 6" descr="图片包含 户外, 天空, 自然, 人员&#10;&#10;已生成极高可信度的说明">
            <a:extLst>
              <a:ext uri="{FF2B5EF4-FFF2-40B4-BE49-F238E27FC236}">
                <a16:creationId xmlns:a16="http://schemas.microsoft.com/office/drawing/2014/main" id="{757EC68E-66FB-4CF8-A0D1-0085CC86D79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028" r="26771" b="31298"/>
          <a:stretch/>
        </p:blipFill>
        <p:spPr>
          <a:xfrm>
            <a:off x="0" y="0"/>
            <a:ext cx="12192000" cy="6858000"/>
          </a:xfrm>
          <a:prstGeom prst="rect">
            <a:avLst/>
          </a:prstGeom>
        </p:spPr>
      </p:pic>
      <p:pic>
        <p:nvPicPr>
          <p:cNvPr id="8" name="图片 7">
            <a:extLst>
              <a:ext uri="{FF2B5EF4-FFF2-40B4-BE49-F238E27FC236}">
                <a16:creationId xmlns:a16="http://schemas.microsoft.com/office/drawing/2014/main" id="{D591E1C9-6D69-48EC-BDEE-02D2681C2497}"/>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92101" y="3798989"/>
            <a:ext cx="2820940" cy="2940344"/>
          </a:xfrm>
          <a:prstGeom prst="rect">
            <a:avLst/>
          </a:prstGeom>
        </p:spPr>
      </p:pic>
      <p:pic>
        <p:nvPicPr>
          <p:cNvPr id="9" name="图片 8">
            <a:extLst>
              <a:ext uri="{FF2B5EF4-FFF2-40B4-BE49-F238E27FC236}">
                <a16:creationId xmlns:a16="http://schemas.microsoft.com/office/drawing/2014/main" id="{1DFCBC73-3D9F-4047-A145-BC4BF768760A}"/>
              </a:ext>
            </a:extLst>
          </p:cNvPr>
          <p:cNvPicPr>
            <a:picLocks noChangeAspect="1"/>
          </p:cNvPicPr>
          <p:nvPr userDrawn="1"/>
        </p:nvPicPr>
        <p:blipFill rotWithShape="1">
          <a:blip r:embed="rId16" cstate="screen">
            <a:duotone>
              <a:schemeClr val="bg2">
                <a:shade val="45000"/>
                <a:satMod val="135000"/>
              </a:schemeClr>
              <a:prstClr val="white"/>
            </a:duotone>
          </a:blip>
          <a:srcRect/>
          <a:stretch>
            <a:fillRect/>
          </a:stretch>
        </p:blipFill>
        <p:spPr>
          <a:xfrm>
            <a:off x="2410907" y="560161"/>
            <a:ext cx="834571" cy="783771"/>
          </a:xfrm>
          <a:prstGeom prst="rect">
            <a:avLst/>
          </a:prstGeom>
        </p:spPr>
      </p:pic>
      <p:pic>
        <p:nvPicPr>
          <p:cNvPr id="10" name="图片 9">
            <a:extLst>
              <a:ext uri="{FF2B5EF4-FFF2-40B4-BE49-F238E27FC236}">
                <a16:creationId xmlns:a16="http://schemas.microsoft.com/office/drawing/2014/main" id="{0688D24A-44B2-4B31-848A-C1DEC4F40061}"/>
              </a:ext>
            </a:extLst>
          </p:cNvPr>
          <p:cNvPicPr>
            <a:picLocks noChangeAspect="1"/>
          </p:cNvPicPr>
          <p:nvPr userDrawn="1"/>
        </p:nvPicPr>
        <p:blipFill rotWithShape="1">
          <a:blip r:embed="rId17" cstate="screen">
            <a:duotone>
              <a:schemeClr val="bg2">
                <a:shade val="45000"/>
                <a:satMod val="135000"/>
              </a:schemeClr>
              <a:prstClr val="white"/>
            </a:duotone>
          </a:blip>
          <a:srcRect/>
          <a:stretch>
            <a:fillRect/>
          </a:stretch>
        </p:blipFill>
        <p:spPr>
          <a:xfrm>
            <a:off x="8987712" y="743860"/>
            <a:ext cx="863601" cy="555170"/>
          </a:xfrm>
          <a:prstGeom prst="rect">
            <a:avLst/>
          </a:prstGeom>
        </p:spPr>
      </p:pic>
      <p:pic>
        <p:nvPicPr>
          <p:cNvPr id="11" name="图片 10">
            <a:extLst>
              <a:ext uri="{FF2B5EF4-FFF2-40B4-BE49-F238E27FC236}">
                <a16:creationId xmlns:a16="http://schemas.microsoft.com/office/drawing/2014/main" id="{69CC45D6-73B6-474E-B3CF-A4DD43953168}"/>
              </a:ext>
            </a:extLst>
          </p:cNvPr>
          <p:cNvPicPr>
            <a:picLocks noChangeAspect="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685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5.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descr="图片包含 户外, 天空, 自然, 人员&#10;&#10;已生成极高可信度的说明">
            <a:extLst>
              <a:ext uri="{FF2B5EF4-FFF2-40B4-BE49-F238E27FC236}">
                <a16:creationId xmlns:a16="http://schemas.microsoft.com/office/drawing/2014/main" id="{7FB8B21C-016C-42EB-B2BC-B392C3990AF1}"/>
              </a:ext>
            </a:extLst>
          </p:cNvPr>
          <p:cNvPicPr>
            <a:picLocks noChangeAspect="1"/>
          </p:cNvPicPr>
          <p:nvPr/>
        </p:nvPicPr>
        <p:blipFill rotWithShape="1">
          <a:blip r:embed="rId4">
            <a:extLst>
              <a:ext uri="{28A0092B-C50C-407E-A947-70E740481C1C}">
                <a14:useLocalDpi xmlns:a14="http://schemas.microsoft.com/office/drawing/2010/main" val="0"/>
              </a:ext>
            </a:extLst>
          </a:blip>
          <a:srcRect l="6067" r="25230"/>
          <a:stretch/>
        </p:blipFill>
        <p:spPr>
          <a:xfrm>
            <a:off x="-148991" y="-1"/>
            <a:ext cx="12192001" cy="6858000"/>
          </a:xfrm>
          <a:prstGeom prst="rect">
            <a:avLst/>
          </a:prstGeom>
        </p:spPr>
      </p:pic>
      <p:sp>
        <p:nvSpPr>
          <p:cNvPr id="4" name="矩形 3">
            <a:extLst>
              <a:ext uri="{FF2B5EF4-FFF2-40B4-BE49-F238E27FC236}">
                <a16:creationId xmlns:a16="http://schemas.microsoft.com/office/drawing/2014/main" id="{F781B5CE-5B97-478C-9D77-971CE87DD461}"/>
              </a:ext>
            </a:extLst>
          </p:cNvPr>
          <p:cNvSpPr/>
          <p:nvPr/>
        </p:nvSpPr>
        <p:spPr>
          <a:xfrm>
            <a:off x="1912689" y="2450458"/>
            <a:ext cx="8494633"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毛泽东与毛泽东思想</a:t>
            </a:r>
            <a:endParaRPr lang="en-US" altLang="zh-CN" sz="7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5" cstate="screen"/>
          <a:srcRect/>
          <a:stretch>
            <a:fillRect/>
          </a:stretch>
        </p:blipFill>
        <p:spPr>
          <a:xfrm>
            <a:off x="2900134" y="216263"/>
            <a:ext cx="6734629" cy="2612572"/>
          </a:xfrm>
          <a:prstGeom prst="rect">
            <a:avLst/>
          </a:prstGeom>
        </p:spPr>
      </p:pic>
      <p:pic>
        <p:nvPicPr>
          <p:cNvPr id="12" name="图片 11">
            <a:extLst>
              <a:ext uri="{FF2B5EF4-FFF2-40B4-BE49-F238E27FC236}">
                <a16:creationId xmlns:a16="http://schemas.microsoft.com/office/drawing/2014/main" id="{CAD67938-00FD-4663-8DE9-5B0640AC5F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86" t="44090" r="8986" b="28260"/>
          <a:stretch/>
        </p:blipFill>
        <p:spPr>
          <a:xfrm>
            <a:off x="-173735" y="3604620"/>
            <a:ext cx="12192000" cy="2569030"/>
          </a:xfrm>
          <a:prstGeom prst="rect">
            <a:avLst/>
          </a:prstGeom>
        </p:spPr>
      </p:pic>
      <p:sp>
        <p:nvSpPr>
          <p:cNvPr id="13" name="矩形 12">
            <a:extLst>
              <a:ext uri="{FF2B5EF4-FFF2-40B4-BE49-F238E27FC236}">
                <a16:creationId xmlns:a16="http://schemas.microsoft.com/office/drawing/2014/main" id="{53E06114-490C-4E5C-8AD1-04F02412794B}"/>
              </a:ext>
            </a:extLst>
          </p:cNvPr>
          <p:cNvSpPr/>
          <p:nvPr/>
        </p:nvSpPr>
        <p:spPr>
          <a:xfrm>
            <a:off x="950976" y="5438607"/>
            <a:ext cx="11637987" cy="1015663"/>
          </a:xfrm>
          <a:prstGeom prst="rect">
            <a:avLst/>
          </a:prstGeom>
        </p:spPr>
        <p:txBody>
          <a:bodyPr wrap="square">
            <a:spAutoFit/>
          </a:bodyPr>
          <a:lstStyle/>
          <a:p>
            <a:r>
              <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rPr>
              <a:t>                             --</a:t>
            </a:r>
            <a:r>
              <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rPr>
              <a:t>崇新学堂</a:t>
            </a:r>
            <a:endPar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endParaRPr>
          </a:p>
          <a:p>
            <a:r>
              <a:rPr lang="zh-CN" altLang="en-US" sz="2800" b="1" dirty="0">
                <a:ln>
                  <a:solidFill>
                    <a:schemeClr val="bg1"/>
                  </a:solidFill>
                </a:ln>
                <a:latin typeface="方正字迹-清代碑体简体" panose="02010600010101010101" pitchFamily="2" charset="-122"/>
                <a:ea typeface="方正字迹-清代碑体简体" panose="02010600010101010101" pitchFamily="2" charset="-122"/>
              </a:rPr>
              <a:t>李元鹏 侯礼志 池达丰 吕传栋 周诗蕙 程大海 秦琦 王雅健 林珍珍</a:t>
            </a:r>
            <a:endPar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8" name="图片 7">
            <a:extLst>
              <a:ext uri="{FF2B5EF4-FFF2-40B4-BE49-F238E27FC236}">
                <a16:creationId xmlns:a16="http://schemas.microsoft.com/office/drawing/2014/main" id="{5ABF8AB8-2D1E-436E-B1E2-811306DFE7D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8991" y="-1"/>
            <a:ext cx="12340993" cy="6858000"/>
          </a:xfrm>
          <a:prstGeom prst="rect">
            <a:avLst/>
          </a:prstGeom>
        </p:spPr>
      </p:pic>
    </p:spTree>
    <p:extLst>
      <p:ext uri="{BB962C8B-B14F-4D97-AF65-F5344CB8AC3E}">
        <p14:creationId xmlns:p14="http://schemas.microsoft.com/office/powerpoint/2010/main" val="2766932884"/>
      </p:ext>
    </p:extLst>
  </p:cSld>
  <p:clrMapOvr>
    <a:masterClrMapping/>
  </p:clrMapOvr>
  <mc:AlternateContent xmlns:mc="http://schemas.openxmlformats.org/markup-compatibility/2006" xmlns:p14="http://schemas.microsoft.com/office/powerpoint/2010/main">
    <mc:Choice Requires="p14">
      <p:transition spd="slow" p14:dur="1400" advClick="0" advTm="4000">
        <p14:ripp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85000" lnSpcReduction="10000"/>
          </a:bodyPr>
          <a:lstStyle/>
          <a:p>
            <a:pPr algn="ctr">
              <a:lnSpc>
                <a:spcPct val="130000"/>
              </a:lnSpc>
              <a:defRPr/>
            </a:pPr>
            <a:r>
              <a:rPr lang="zh-CN" altLang="en-US" sz="4400" b="1" dirty="0"/>
              <a:t>产业结构的调整进入“阵痛期”</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3</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93404720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754874"/>
          </a:xfrm>
          <a:prstGeom prst="rect">
            <a:avLst/>
          </a:prstGeom>
        </p:spPr>
        <p:txBody>
          <a:bodyPr wrap="square">
            <a:spAutoFit/>
          </a:bodyPr>
          <a:lstStyle/>
          <a:p>
            <a:r>
              <a:rPr lang="zh-CN" altLang="en-US" sz="2000" dirty="0">
                <a:solidFill>
                  <a:srgbClr val="FF0000"/>
                </a:solidFill>
              </a:rPr>
              <a:t>    随着经济发展与资源环境的矛盾日趋尖锐，加快转变经济发展方式和调整经济结构刻不容缓。中国经济结构转型大致包括以下四个方面：以主要依靠内需来替代原来的主要依靠外需；以主要依靠消费替代原来主要依靠投资；以主要依靠社会投资为主替代主要依靠政府投资；以主要依靠高级要素投资替代主要依靠普通要素投入。但结构转型不得不付出相应的代价。化解过剩产能和优化产业结构必然会对一些行业和企业带来较大冲击，那些依然沿用传统生产和经营策略的企业将不得不面临被淘汰的命运。对全社会而言，结构转型还将导致劳动生产率降低。在工业化初期，劳动力从农业部门向制造业部门的大规模转移，意味着全社会劳动生产率的提升，因此支撑了经济的高速增长。产业结构的进一步升级将要求劳动力从制造业部门向生产率相对较低的服务部门转移，由此导致劳动生产率的提升速度放缓。</a:t>
            </a:r>
            <a:endParaRPr lang="en-US" altLang="zh-CN" sz="2000" dirty="0">
              <a:solidFill>
                <a:srgbClr val="FF0000"/>
              </a:solidFill>
            </a:endParaRPr>
          </a:p>
          <a:p>
            <a:endParaRPr lang="zh-CN" altLang="en-US" dirty="0"/>
          </a:p>
        </p:txBody>
      </p:sp>
    </p:spTree>
    <p:extLst>
      <p:ext uri="{BB962C8B-B14F-4D97-AF65-F5344CB8AC3E}">
        <p14:creationId xmlns:p14="http://schemas.microsoft.com/office/powerpoint/2010/main" val="14776900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dist">
              <a:lnSpc>
                <a:spcPct val="130000"/>
              </a:lnSpc>
              <a:defRPr/>
            </a:pPr>
            <a:r>
              <a:rPr lang="zh-CN" altLang="en-US" sz="4000" dirty="0"/>
              <a:t>进博会带来新机遇</a:t>
            </a:r>
            <a:endParaRPr lang="zh-CN" altLang="en-US" sz="40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4</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0666331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DF13F7-0C2F-4D20-BE30-EA97215030D7}"/>
              </a:ext>
            </a:extLst>
          </p:cNvPr>
          <p:cNvSpPr/>
          <p:nvPr/>
        </p:nvSpPr>
        <p:spPr>
          <a:xfrm>
            <a:off x="1206896" y="4890647"/>
            <a:ext cx="9778205" cy="969496"/>
          </a:xfrm>
          <a:prstGeom prst="rect">
            <a:avLst/>
          </a:prstGeom>
        </p:spPr>
        <p:txBody>
          <a:bodyPr wrap="square">
            <a:spAutoFit/>
          </a:bodyPr>
          <a:lstStyle/>
          <a:p>
            <a:pPr algn="ctr">
              <a:lnSpc>
                <a:spcPct val="150000"/>
              </a:lnSpc>
            </a:pPr>
            <a:r>
              <a:rPr lang="en-US" altLang="zh-CN" sz="2000" b="1" dirty="0">
                <a:latin typeface="楷体" panose="02010609060101010101" pitchFamily="49" charset="-122"/>
                <a:ea typeface="楷体" panose="02010609060101010101" pitchFamily="49" charset="-122"/>
              </a:rPr>
              <a:t>2018</a:t>
            </a:r>
            <a:r>
              <a:rPr lang="zh-CN" altLang="en-US" sz="2000" b="1" dirty="0">
                <a:latin typeface="楷体" panose="02010609060101010101" pitchFamily="49" charset="-122"/>
                <a:ea typeface="楷体" panose="02010609060101010101" pitchFamily="49" charset="-122"/>
              </a:rPr>
              <a:t>年上海进口博览会</a:t>
            </a:r>
            <a:endParaRPr lang="en-US" altLang="zh-CN" sz="2000" b="1" dirty="0">
              <a:latin typeface="楷体" panose="02010609060101010101" pitchFamily="49" charset="-122"/>
              <a:ea typeface="楷体" panose="02010609060101010101" pitchFamily="49" charset="-122"/>
            </a:endParaRPr>
          </a:p>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“中国国际进口博览会是中国向外界传递的一个积极信号。”</a:t>
            </a:r>
          </a:p>
        </p:txBody>
      </p:sp>
      <p:sp>
        <p:nvSpPr>
          <p:cNvPr id="7" name="文本框 6">
            <a:extLst>
              <a:ext uri="{FF2B5EF4-FFF2-40B4-BE49-F238E27FC236}">
                <a16:creationId xmlns:a16="http://schemas.microsoft.com/office/drawing/2014/main" id="{211723E0-99E0-411B-A727-9CEBC148DC67}"/>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1026" name="Picture 2" descr="¼æ°åå¨åªå¤´æ¡Â·è¿å£åè§ä¼åè®¡æ¶100å¤©Â·å¾æäºå¨ï¼ï¼6ï¼âè¿å£åè§ä¼ç­âæ¥è¢­ï¼ä¸­å½å¸åºæä¸ºå¨çæº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052" y="1443797"/>
            <a:ext cx="4965895" cy="344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75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2">
            <a:extLst>
              <a:ext uri="{FF2B5EF4-FFF2-40B4-BE49-F238E27FC236}">
                <a16:creationId xmlns:a16="http://schemas.microsoft.com/office/drawing/2014/main" id="{862043E7-7B07-414A-AE01-CC62804E04AA}"/>
              </a:ext>
            </a:extLst>
          </p:cNvPr>
          <p:cNvSpPr/>
          <p:nvPr/>
        </p:nvSpPr>
        <p:spPr>
          <a:xfrm>
            <a:off x="9177782" y="3210662"/>
            <a:ext cx="2773466" cy="3174450"/>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7" name="任意多边形 13">
            <a:extLst>
              <a:ext uri="{FF2B5EF4-FFF2-40B4-BE49-F238E27FC236}">
                <a16:creationId xmlns:a16="http://schemas.microsoft.com/office/drawing/2014/main" id="{6394D8D6-A7C8-4F24-A7B9-B232683937D7}"/>
              </a:ext>
            </a:extLst>
          </p:cNvPr>
          <p:cNvSpPr/>
          <p:nvPr/>
        </p:nvSpPr>
        <p:spPr>
          <a:xfrm>
            <a:off x="9466117" y="3475437"/>
            <a:ext cx="2196795" cy="275164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3"/>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a:extLst>
              <a:ext uri="{FF2B5EF4-FFF2-40B4-BE49-F238E27FC236}">
                <a16:creationId xmlns:a16="http://schemas.microsoft.com/office/drawing/2014/main" id="{BA034D92-5BEC-4CE4-A9E1-759FE26F5103}"/>
              </a:ext>
            </a:extLst>
          </p:cNvPr>
          <p:cNvSpPr/>
          <p:nvPr/>
        </p:nvSpPr>
        <p:spPr>
          <a:xfrm>
            <a:off x="3090454" y="1670766"/>
            <a:ext cx="7990630" cy="216982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联合国和世界贸易组织的合设机构国际贸易中心执行主任冈萨雷斯说，以进口为主题举办会展，这标志着中国从“全球工厂”转向“全球市场”。机构将帮助其他国家尤其是较贫穷国家及其中小型企业提供机会，通过与中国的国际贸易获得发展，机构将组织和支持全球</a:t>
            </a:r>
            <a:r>
              <a:rPr lang="en-US" altLang="zh-CN" dirty="0">
                <a:solidFill>
                  <a:prstClr val="black"/>
                </a:solidFill>
                <a:latin typeface="楷体" panose="02010609060101010101" pitchFamily="49" charset="-122"/>
                <a:ea typeface="楷体" panose="02010609060101010101" pitchFamily="49" charset="-122"/>
              </a:rPr>
              <a:t>100</a:t>
            </a:r>
            <a:r>
              <a:rPr lang="zh-CN" altLang="en-US" dirty="0">
                <a:solidFill>
                  <a:prstClr val="black"/>
                </a:solidFill>
                <a:latin typeface="楷体" panose="02010609060101010101" pitchFamily="49" charset="-122"/>
                <a:ea typeface="楷体" panose="02010609060101010101" pitchFamily="49" charset="-122"/>
              </a:rPr>
              <a:t>家中小企业参加博览会。</a:t>
            </a:r>
          </a:p>
          <a:p>
            <a:pPr algn="ctr">
              <a:lnSpc>
                <a:spcPct val="150000"/>
              </a:lnSpc>
            </a:pPr>
            <a:endParaRPr lang="zh-CN" altLang="en-US" dirty="0">
              <a:solidFill>
                <a:prstClr val="black"/>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3" name="图片 2"/>
          <p:cNvPicPr>
            <a:picLocks noChangeAspect="1"/>
          </p:cNvPicPr>
          <p:nvPr/>
        </p:nvPicPr>
        <p:blipFill>
          <a:blip r:embed="rId4"/>
          <a:stretch>
            <a:fillRect/>
          </a:stretch>
        </p:blipFill>
        <p:spPr>
          <a:xfrm>
            <a:off x="4440154" y="3475437"/>
            <a:ext cx="4155799" cy="3099928"/>
          </a:xfrm>
          <a:prstGeom prst="rect">
            <a:avLst/>
          </a:prstGeom>
        </p:spPr>
      </p:pic>
    </p:spTree>
    <p:extLst>
      <p:ext uri="{BB962C8B-B14F-4D97-AF65-F5344CB8AC3E}">
        <p14:creationId xmlns:p14="http://schemas.microsoft.com/office/powerpoint/2010/main" val="6687821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childTnLst>
                                </p:cTn>
                              </p:par>
                            </p:childTnLst>
                          </p:cTn>
                        </p:par>
                        <p:par>
                          <p:cTn id="14" fill="hold">
                            <p:stCondLst>
                              <p:cond delay="2000"/>
                            </p:stCondLst>
                            <p:childTnLst>
                              <p:par>
                                <p:cTn id="15" presetID="47"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536165" y="3202165"/>
            <a:ext cx="3655835" cy="3655835"/>
          </a:xfrm>
          <a:prstGeom prst="rect">
            <a:avLst/>
          </a:prstGeom>
        </p:spPr>
      </p:pic>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8" name="矩形 17">
            <a:extLst>
              <a:ext uri="{FF2B5EF4-FFF2-40B4-BE49-F238E27FC236}">
                <a16:creationId xmlns:a16="http://schemas.microsoft.com/office/drawing/2014/main" id="{BA034D92-5BEC-4CE4-A9E1-759FE26F5103}"/>
              </a:ext>
            </a:extLst>
          </p:cNvPr>
          <p:cNvSpPr/>
          <p:nvPr/>
        </p:nvSpPr>
        <p:spPr>
          <a:xfrm>
            <a:off x="2700815" y="1631029"/>
            <a:ext cx="8459121" cy="127387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习近平总书记在首届中国国际进口博览会开幕式上指出，中国主动扩大进口，不是权宜之计，而是面向世界、面向未来、促进共同发展的长远</a:t>
            </a:r>
            <a:r>
              <a:rPr lang="zh-CN" altLang="en-US">
                <a:solidFill>
                  <a:prstClr val="black"/>
                </a:solidFill>
                <a:latin typeface="楷体" panose="02010609060101010101" pitchFamily="49" charset="-122"/>
                <a:ea typeface="楷体" panose="02010609060101010101" pitchFamily="49" charset="-122"/>
              </a:rPr>
              <a:t>考量。开放</a:t>
            </a:r>
            <a:r>
              <a:rPr lang="zh-CN" altLang="en-US" dirty="0">
                <a:solidFill>
                  <a:prstClr val="black"/>
                </a:solidFill>
                <a:latin typeface="楷体" panose="02010609060101010101" pitchFamily="49" charset="-122"/>
                <a:ea typeface="楷体" panose="02010609060101010101" pitchFamily="49" charset="-122"/>
              </a:rPr>
              <a:t>包容的中国成为各国拓展商机的活力大市场，世界经济增长的稳定动力源。</a:t>
            </a: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4" name="图片 3"/>
          <p:cNvPicPr>
            <a:picLocks noChangeAspect="1"/>
          </p:cNvPicPr>
          <p:nvPr/>
        </p:nvPicPr>
        <p:blipFill>
          <a:blip r:embed="rId4"/>
          <a:stretch>
            <a:fillRect/>
          </a:stretch>
        </p:blipFill>
        <p:spPr>
          <a:xfrm>
            <a:off x="3547625" y="3389111"/>
            <a:ext cx="3872069" cy="3281941"/>
          </a:xfrm>
          <a:prstGeom prst="rect">
            <a:avLst/>
          </a:prstGeom>
        </p:spPr>
      </p:pic>
    </p:spTree>
    <p:extLst>
      <p:ext uri="{BB962C8B-B14F-4D97-AF65-F5344CB8AC3E}">
        <p14:creationId xmlns:p14="http://schemas.microsoft.com/office/powerpoint/2010/main" val="602187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7" cy="6857999"/>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70000" lnSpcReduction="20000"/>
          </a:bodyPr>
          <a:lstStyle/>
          <a:p>
            <a:pPr algn="ctr">
              <a:lnSpc>
                <a:spcPct val="130000"/>
              </a:lnSpc>
              <a:defRPr/>
            </a:pPr>
            <a:r>
              <a:rPr lang="zh-CN" altLang="en-US" sz="4400" b="1" dirty="0"/>
              <a:t>新形势下中国经济发展的新思路</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5</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377818055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5486" y="2254443"/>
            <a:ext cx="11338560" cy="1384995"/>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经过</a:t>
            </a:r>
            <a:r>
              <a:rPr lang="en-US" altLang="zh-CN" sz="2800" dirty="0">
                <a:solidFill>
                  <a:srgbClr val="080808"/>
                </a:solidFill>
              </a:rPr>
              <a:t>30</a:t>
            </a:r>
            <a:r>
              <a:rPr lang="zh-CN" altLang="en-US" sz="2800" dirty="0">
                <a:solidFill>
                  <a:srgbClr val="080808"/>
                </a:solidFill>
              </a:rPr>
              <a:t>年的经济高速增长后，从大的历史阶段看，中国仍处在社会主义初级阶段；但从当前世界各国经济发展水平看，中国已经进入中等偏上的发展阶段。</a:t>
            </a:r>
            <a:endParaRPr lang="en-US" altLang="zh-CN" sz="2800" dirty="0">
              <a:solidFill>
                <a:srgbClr val="080808"/>
              </a:solidFill>
            </a:endParaRPr>
          </a:p>
        </p:txBody>
      </p:sp>
    </p:spTree>
    <p:extLst>
      <p:ext uri="{BB962C8B-B14F-4D97-AF65-F5344CB8AC3E}">
        <p14:creationId xmlns:p14="http://schemas.microsoft.com/office/powerpoint/2010/main" val="9819301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2608" y="1214910"/>
            <a:ext cx="11338560" cy="52322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相比改革开放初期，中国经济面临的国内国际环境发生了巨大变化。</a:t>
            </a:r>
            <a:endParaRPr lang="en-US" altLang="zh-CN" sz="2800" dirty="0">
              <a:solidFill>
                <a:srgbClr val="080808"/>
              </a:solidFill>
            </a:endParaRPr>
          </a:p>
        </p:txBody>
      </p:sp>
      <p:sp>
        <p:nvSpPr>
          <p:cNvPr id="4" name="矩形 3"/>
          <p:cNvSpPr/>
          <p:nvPr/>
        </p:nvSpPr>
        <p:spPr>
          <a:xfrm>
            <a:off x="2564955" y="1861241"/>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64955" y="4246357"/>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80808"/>
                </a:solidFill>
                <a:latin typeface="微软雅黑" panose="020B0503020204020204" pitchFamily="34" charset="-122"/>
                <a:ea typeface="微软雅黑" panose="020B0503020204020204" pitchFamily="34" charset="-122"/>
              </a:rPr>
              <a:t>发达经济体对中国经济崛起的防范力度不断加大，在出口、技术转让、规则等方面对中国严加限制。因此，要准确分析判断我国经济发展的阶段性特征，提前布局创造新的经济增长点，尽早规避“中等收入陷阱”。</a:t>
            </a:r>
          </a:p>
        </p:txBody>
      </p:sp>
      <p:sp>
        <p:nvSpPr>
          <p:cNvPr id="5" name="矩形 4"/>
          <p:cNvSpPr/>
          <p:nvPr/>
        </p:nvSpPr>
        <p:spPr>
          <a:xfrm>
            <a:off x="3017962" y="1861241"/>
            <a:ext cx="7096126" cy="1938992"/>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经济发展方式正从注重规模和速度的粗放型增长向注重质量和效率的集约型增长转型，经济结构正从以增量扩能为主转向化解过剩存量、提质增量并重调整，经济发展动力正从依托能源资源和劳动的传统增长点向以创新为支撑的新的增长点转变</a:t>
            </a:r>
            <a:endParaRPr lang="zh-CN" altLang="en-US" sz="2400" b="1" dirty="0"/>
          </a:p>
        </p:txBody>
      </p:sp>
    </p:spTree>
    <p:extLst>
      <p:ext uri="{BB962C8B-B14F-4D97-AF65-F5344CB8AC3E}">
        <p14:creationId xmlns:p14="http://schemas.microsoft.com/office/powerpoint/2010/main" val="17080700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24099" y="1711010"/>
            <a:ext cx="8447913" cy="3108543"/>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在传统技术领域，先进技术主要集中在欧美等发达国家；</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在新兴技术领域，发达国家同样拥有技术开发与创新的优势。</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要为经济崛起提供持续的技术支持，必须打破这种技术分配格局，跨越“技术鸿沟”，并在部分领域占据优势地位。</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14718424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48" name="五边形 1">
            <a:extLst>
              <a:ext uri="{FF2B5EF4-FFF2-40B4-BE49-F238E27FC236}">
                <a16:creationId xmlns:a16="http://schemas.microsoft.com/office/drawing/2014/main" id="{DAF97FF8-C28F-44D2-96C8-45658DD76B5E}"/>
              </a:ext>
            </a:extLst>
          </p:cNvPr>
          <p:cNvSpPr/>
          <p:nvPr>
            <p:custDataLst>
              <p:tags r:id="rId1"/>
            </p:custDataLst>
          </p:nvPr>
        </p:nvSpPr>
        <p:spPr>
          <a:xfrm>
            <a:off x="1447060" y="54547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伟大一生</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49" name="剪去同侧角的矩形 23">
            <a:extLst>
              <a:ext uri="{FF2B5EF4-FFF2-40B4-BE49-F238E27FC236}">
                <a16:creationId xmlns:a16="http://schemas.microsoft.com/office/drawing/2014/main" id="{C41C318E-B7DB-454F-AD83-4A980B499D49}"/>
              </a:ext>
            </a:extLst>
          </p:cNvPr>
          <p:cNvSpPr/>
          <p:nvPr>
            <p:custDataLst>
              <p:tags r:id="rId2"/>
            </p:custDataLst>
          </p:nvPr>
        </p:nvSpPr>
        <p:spPr>
          <a:xfrm>
            <a:off x="2034436" y="49543"/>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50" name="五边形 1">
            <a:extLst>
              <a:ext uri="{FF2B5EF4-FFF2-40B4-BE49-F238E27FC236}">
                <a16:creationId xmlns:a16="http://schemas.microsoft.com/office/drawing/2014/main" id="{FD937287-952F-457C-A3B9-66888B131C0D}"/>
              </a:ext>
            </a:extLst>
          </p:cNvPr>
          <p:cNvSpPr/>
          <p:nvPr>
            <p:custDataLst>
              <p:tags r:id="rId3"/>
            </p:custDataLst>
          </p:nvPr>
        </p:nvSpPr>
        <p:spPr>
          <a:xfrm>
            <a:off x="1447060" y="182738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lvl="0" algn="ctr">
              <a:lnSpc>
                <a:spcPct val="130000"/>
              </a:lnSpc>
              <a:defRPr/>
            </a:pPr>
            <a:r>
              <a:rPr lang="zh-CN" altLang="en-US" sz="2400" b="1" dirty="0"/>
              <a:t>毛泽东</a:t>
            </a:r>
            <a:r>
              <a:rPr lang="en-US" altLang="zh-CN" sz="2400" b="1" dirty="0"/>
              <a:t>-</a:t>
            </a:r>
            <a:r>
              <a:rPr lang="zh-CN" altLang="en-US" sz="2400" b="1" dirty="0"/>
              <a:t>运筹帷幄</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1" name="剪去同侧角的矩形 26">
            <a:extLst>
              <a:ext uri="{FF2B5EF4-FFF2-40B4-BE49-F238E27FC236}">
                <a16:creationId xmlns:a16="http://schemas.microsoft.com/office/drawing/2014/main" id="{56886556-988C-4FFF-B4A7-6556FFCF5B78}"/>
              </a:ext>
            </a:extLst>
          </p:cNvPr>
          <p:cNvSpPr/>
          <p:nvPr>
            <p:custDataLst>
              <p:tags r:id="rId4"/>
            </p:custDataLst>
          </p:nvPr>
        </p:nvSpPr>
        <p:spPr>
          <a:xfrm>
            <a:off x="4450359" y="1307162"/>
            <a:ext cx="941388" cy="561975"/>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52" name="五边形 1">
            <a:extLst>
              <a:ext uri="{FF2B5EF4-FFF2-40B4-BE49-F238E27FC236}">
                <a16:creationId xmlns:a16="http://schemas.microsoft.com/office/drawing/2014/main" id="{68098F00-3489-4B8B-8A32-4F0BB18D3556}"/>
              </a:ext>
            </a:extLst>
          </p:cNvPr>
          <p:cNvSpPr/>
          <p:nvPr>
            <p:custDataLst>
              <p:tags r:id="rId5"/>
            </p:custDataLst>
          </p:nvPr>
        </p:nvSpPr>
        <p:spPr>
          <a:xfrm>
            <a:off x="1447060" y="3071152"/>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指点江山</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3" name="剪去同侧角的矩形 29">
            <a:extLst>
              <a:ext uri="{FF2B5EF4-FFF2-40B4-BE49-F238E27FC236}">
                <a16:creationId xmlns:a16="http://schemas.microsoft.com/office/drawing/2014/main" id="{3C08C976-80CE-4E27-A314-84F6A582667C}"/>
              </a:ext>
            </a:extLst>
          </p:cNvPr>
          <p:cNvSpPr/>
          <p:nvPr>
            <p:custDataLst>
              <p:tags r:id="rId6"/>
            </p:custDataLst>
          </p:nvPr>
        </p:nvSpPr>
        <p:spPr>
          <a:xfrm>
            <a:off x="2034436" y="2534828"/>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54" name="文本框 8">
            <a:extLst>
              <a:ext uri="{FF2B5EF4-FFF2-40B4-BE49-F238E27FC236}">
                <a16:creationId xmlns:a16="http://schemas.microsoft.com/office/drawing/2014/main" id="{CCDD63D0-D264-4BCD-B032-9C3A93489F58}"/>
              </a:ext>
            </a:extLst>
          </p:cNvPr>
          <p:cNvSpPr txBox="1">
            <a:spLocks noChangeArrowheads="1"/>
          </p:cNvSpPr>
          <p:nvPr>
            <p:custDataLst>
              <p:tags r:id="rId7"/>
            </p:custDataLst>
          </p:nvPr>
        </p:nvSpPr>
        <p:spPr bwMode="auto">
          <a:xfrm>
            <a:off x="8022523" y="272404"/>
            <a:ext cx="800219"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000" dirty="0">
                <a:solidFill>
                  <a:srgbClr val="F0F0F0"/>
                </a:solidFill>
                <a:latin typeface="微软雅黑" panose="020B0503020204020204" pitchFamily="34" charset="-122"/>
                <a:ea typeface="微软雅黑" panose="020B0503020204020204" pitchFamily="34" charset="-122"/>
              </a:rPr>
              <a:t>Contents</a:t>
            </a:r>
          </a:p>
        </p:txBody>
      </p:sp>
      <p:sp>
        <p:nvSpPr>
          <p:cNvPr id="55" name="椭圆 54">
            <a:extLst>
              <a:ext uri="{FF2B5EF4-FFF2-40B4-BE49-F238E27FC236}">
                <a16:creationId xmlns:a16="http://schemas.microsoft.com/office/drawing/2014/main" id="{CD6644DC-7063-4593-9688-6D077BA78B29}"/>
              </a:ext>
            </a:extLst>
          </p:cNvPr>
          <p:cNvSpPr/>
          <p:nvPr>
            <p:custDataLst>
              <p:tags r:id="rId8"/>
            </p:custDataLst>
          </p:nvPr>
        </p:nvSpPr>
        <p:spPr>
          <a:xfrm>
            <a:off x="8096264" y="196946"/>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b="1" dirty="0">
                <a:solidFill>
                  <a:schemeClr val="tx1"/>
                </a:solidFill>
                <a:latin typeface="微软雅黑" panose="020B0503020204020204" pitchFamily="34" charset="-122"/>
                <a:ea typeface="微软雅黑" panose="020B0503020204020204" pitchFamily="34" charset="-122"/>
              </a:rPr>
              <a:t>目</a:t>
            </a:r>
          </a:p>
        </p:txBody>
      </p:sp>
      <p:sp>
        <p:nvSpPr>
          <p:cNvPr id="56" name="椭圆 55">
            <a:extLst>
              <a:ext uri="{FF2B5EF4-FFF2-40B4-BE49-F238E27FC236}">
                <a16:creationId xmlns:a16="http://schemas.microsoft.com/office/drawing/2014/main" id="{F8B5E111-FF57-4DAE-8DF5-92B9AFBF32A4}"/>
              </a:ext>
            </a:extLst>
          </p:cNvPr>
          <p:cNvSpPr/>
          <p:nvPr>
            <p:custDataLst>
              <p:tags r:id="rId9"/>
            </p:custDataLst>
          </p:nvPr>
        </p:nvSpPr>
        <p:spPr>
          <a:xfrm>
            <a:off x="9435041" y="316923"/>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tx1"/>
                </a:solidFill>
                <a:latin typeface="微软雅黑" panose="020B0503020204020204" pitchFamily="34" charset="-122"/>
                <a:ea typeface="微软雅黑" panose="020B0503020204020204" pitchFamily="34" charset="-122"/>
              </a:rPr>
              <a:t>录</a:t>
            </a:r>
          </a:p>
        </p:txBody>
      </p:sp>
      <p:pic>
        <p:nvPicPr>
          <p:cNvPr id="14" name="图片 13">
            <a:extLst>
              <a:ext uri="{FF2B5EF4-FFF2-40B4-BE49-F238E27FC236}">
                <a16:creationId xmlns:a16="http://schemas.microsoft.com/office/drawing/2014/main" id="{9D2ADBAB-0C1C-4716-A40F-87418BD88670}"/>
              </a:ext>
            </a:extLst>
          </p:cNvPr>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3111"/>
            <a:ext cx="12192001" cy="6858002"/>
          </a:xfrm>
          <a:prstGeom prst="rect">
            <a:avLst/>
          </a:prstGeom>
        </p:spPr>
      </p:pic>
      <p:sp>
        <p:nvSpPr>
          <p:cNvPr id="15" name="剪去同侧角的矩形 23">
            <a:extLst>
              <a:ext uri="{FF2B5EF4-FFF2-40B4-BE49-F238E27FC236}">
                <a16:creationId xmlns:a16="http://schemas.microsoft.com/office/drawing/2014/main" id="{C41C318E-B7DB-454F-AD83-4A980B499D49}"/>
              </a:ext>
            </a:extLst>
          </p:cNvPr>
          <p:cNvSpPr/>
          <p:nvPr>
            <p:custDataLst>
              <p:tags r:id="rId10"/>
            </p:custDataLst>
          </p:nvPr>
        </p:nvSpPr>
        <p:spPr>
          <a:xfrm>
            <a:off x="7589852" y="2578918"/>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07</a:t>
            </a:r>
          </a:p>
        </p:txBody>
      </p:sp>
      <p:sp>
        <p:nvSpPr>
          <p:cNvPr id="20" name="五边形 1">
            <a:extLst>
              <a:ext uri="{FF2B5EF4-FFF2-40B4-BE49-F238E27FC236}">
                <a16:creationId xmlns:a16="http://schemas.microsoft.com/office/drawing/2014/main" id="{68098F00-3489-4B8B-8A32-4F0BB18D3556}"/>
              </a:ext>
            </a:extLst>
          </p:cNvPr>
          <p:cNvSpPr/>
          <p:nvPr>
            <p:custDataLst>
              <p:tags r:id="rId11"/>
            </p:custDataLst>
          </p:nvPr>
        </p:nvSpPr>
        <p:spPr>
          <a:xfrm>
            <a:off x="7161741" y="1711021"/>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发展过程</a:t>
            </a:r>
          </a:p>
        </p:txBody>
      </p:sp>
      <p:sp>
        <p:nvSpPr>
          <p:cNvPr id="17" name="五边形 1">
            <a:extLst>
              <a:ext uri="{FF2B5EF4-FFF2-40B4-BE49-F238E27FC236}">
                <a16:creationId xmlns:a16="http://schemas.microsoft.com/office/drawing/2014/main" id="{F7A179F5-3735-427A-B8BE-B2F5F6EF3A83}"/>
              </a:ext>
            </a:extLst>
          </p:cNvPr>
          <p:cNvSpPr/>
          <p:nvPr>
            <p:custDataLst>
              <p:tags r:id="rId12"/>
            </p:custDataLst>
          </p:nvPr>
        </p:nvSpPr>
        <p:spPr>
          <a:xfrm>
            <a:off x="1447060" y="431491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历史评说</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8" name="剪去同侧角的矩形 29">
            <a:extLst>
              <a:ext uri="{FF2B5EF4-FFF2-40B4-BE49-F238E27FC236}">
                <a16:creationId xmlns:a16="http://schemas.microsoft.com/office/drawing/2014/main" id="{CD9E1DE2-8C8C-495A-B898-B4F50CBAF38F}"/>
              </a:ext>
            </a:extLst>
          </p:cNvPr>
          <p:cNvSpPr/>
          <p:nvPr>
            <p:custDataLst>
              <p:tags r:id="rId13"/>
            </p:custDataLst>
          </p:nvPr>
        </p:nvSpPr>
        <p:spPr>
          <a:xfrm>
            <a:off x="4450360" y="380612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19" name="五边形 1">
            <a:extLst>
              <a:ext uri="{FF2B5EF4-FFF2-40B4-BE49-F238E27FC236}">
                <a16:creationId xmlns:a16="http://schemas.microsoft.com/office/drawing/2014/main" id="{6FD0E5B5-588A-4C48-9D67-D34E7F8EE310}"/>
              </a:ext>
            </a:extLst>
          </p:cNvPr>
          <p:cNvSpPr/>
          <p:nvPr>
            <p:custDataLst>
              <p:tags r:id="rId14"/>
            </p:custDataLst>
          </p:nvPr>
        </p:nvSpPr>
        <p:spPr>
          <a:xfrm>
            <a:off x="7118641" y="309521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地位确立</a:t>
            </a:r>
          </a:p>
        </p:txBody>
      </p:sp>
      <p:sp>
        <p:nvSpPr>
          <p:cNvPr id="22" name="五边形 1">
            <a:extLst>
              <a:ext uri="{FF2B5EF4-FFF2-40B4-BE49-F238E27FC236}">
                <a16:creationId xmlns:a16="http://schemas.microsoft.com/office/drawing/2014/main" id="{30DD1A43-3755-4E7E-B19E-D8D115513FDA}"/>
              </a:ext>
            </a:extLst>
          </p:cNvPr>
          <p:cNvSpPr/>
          <p:nvPr>
            <p:custDataLst>
              <p:tags r:id="rId15"/>
            </p:custDataLst>
          </p:nvPr>
        </p:nvSpPr>
        <p:spPr>
          <a:xfrm>
            <a:off x="7028460" y="4268374"/>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科学体系</a:t>
            </a:r>
          </a:p>
        </p:txBody>
      </p:sp>
      <p:sp>
        <p:nvSpPr>
          <p:cNvPr id="23" name="五边形 1">
            <a:extLst>
              <a:ext uri="{FF2B5EF4-FFF2-40B4-BE49-F238E27FC236}">
                <a16:creationId xmlns:a16="http://schemas.microsoft.com/office/drawing/2014/main" id="{23A129C4-3F48-4439-94BC-BDCA5722BAC8}"/>
              </a:ext>
            </a:extLst>
          </p:cNvPr>
          <p:cNvSpPr/>
          <p:nvPr>
            <p:custDataLst>
              <p:tags r:id="rId16"/>
            </p:custDataLst>
          </p:nvPr>
        </p:nvSpPr>
        <p:spPr>
          <a:xfrm>
            <a:off x="7028460" y="549991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世界影响</a:t>
            </a:r>
          </a:p>
        </p:txBody>
      </p:sp>
      <p:sp>
        <p:nvSpPr>
          <p:cNvPr id="24" name="五边形 1">
            <a:extLst>
              <a:ext uri="{FF2B5EF4-FFF2-40B4-BE49-F238E27FC236}">
                <a16:creationId xmlns:a16="http://schemas.microsoft.com/office/drawing/2014/main" id="{9AF3CD7D-4537-4C2B-8B4E-060F2890A3FF}"/>
              </a:ext>
            </a:extLst>
          </p:cNvPr>
          <p:cNvSpPr/>
          <p:nvPr>
            <p:custDataLst>
              <p:tags r:id="rId17"/>
            </p:custDataLst>
          </p:nvPr>
        </p:nvSpPr>
        <p:spPr>
          <a:xfrm>
            <a:off x="1447060" y="555083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发展背景</a:t>
            </a:r>
          </a:p>
        </p:txBody>
      </p:sp>
      <p:sp>
        <p:nvSpPr>
          <p:cNvPr id="25" name="剪去同侧角的矩形 29">
            <a:extLst>
              <a:ext uri="{FF2B5EF4-FFF2-40B4-BE49-F238E27FC236}">
                <a16:creationId xmlns:a16="http://schemas.microsoft.com/office/drawing/2014/main" id="{34DA6B0F-32D6-42CB-92ED-BBDADFA7C12D}"/>
              </a:ext>
            </a:extLst>
          </p:cNvPr>
          <p:cNvSpPr/>
          <p:nvPr>
            <p:custDataLst>
              <p:tags r:id="rId18"/>
            </p:custDataLst>
          </p:nvPr>
        </p:nvSpPr>
        <p:spPr>
          <a:xfrm>
            <a:off x="7589852" y="493953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26" name="剪去同侧角的矩形 29">
            <a:extLst>
              <a:ext uri="{FF2B5EF4-FFF2-40B4-BE49-F238E27FC236}">
                <a16:creationId xmlns:a16="http://schemas.microsoft.com/office/drawing/2014/main" id="{868A2914-5185-46D4-B714-5F16CA543BAF}"/>
              </a:ext>
            </a:extLst>
          </p:cNvPr>
          <p:cNvSpPr/>
          <p:nvPr>
            <p:custDataLst>
              <p:tags r:id="rId19"/>
            </p:custDataLst>
          </p:nvPr>
        </p:nvSpPr>
        <p:spPr>
          <a:xfrm>
            <a:off x="10117666" y="3731547"/>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08</a:t>
            </a:r>
          </a:p>
        </p:txBody>
      </p:sp>
      <p:sp>
        <p:nvSpPr>
          <p:cNvPr id="27" name="剪去同侧角的矩形 29">
            <a:extLst>
              <a:ext uri="{FF2B5EF4-FFF2-40B4-BE49-F238E27FC236}">
                <a16:creationId xmlns:a16="http://schemas.microsoft.com/office/drawing/2014/main" id="{271F3A1E-A7AE-4A6D-A2B3-06E6B596F707}"/>
              </a:ext>
            </a:extLst>
          </p:cNvPr>
          <p:cNvSpPr/>
          <p:nvPr>
            <p:custDataLst>
              <p:tags r:id="rId20"/>
            </p:custDataLst>
          </p:nvPr>
        </p:nvSpPr>
        <p:spPr>
          <a:xfrm>
            <a:off x="10122042" y="1170884"/>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28" name="剪去同侧角的矩形 29">
            <a:extLst>
              <a:ext uri="{FF2B5EF4-FFF2-40B4-BE49-F238E27FC236}">
                <a16:creationId xmlns:a16="http://schemas.microsoft.com/office/drawing/2014/main" id="{C08816F8-F239-4CBD-A65B-915E8D8DDBF8}"/>
              </a:ext>
            </a:extLst>
          </p:cNvPr>
          <p:cNvSpPr/>
          <p:nvPr>
            <p:custDataLst>
              <p:tags r:id="rId21"/>
            </p:custDataLst>
          </p:nvPr>
        </p:nvSpPr>
        <p:spPr>
          <a:xfrm>
            <a:off x="2034436" y="5059413"/>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05</a:t>
            </a:r>
          </a:p>
        </p:txBody>
      </p:sp>
    </p:spTree>
    <p:extLst>
      <p:ext uri="{BB962C8B-B14F-4D97-AF65-F5344CB8AC3E}">
        <p14:creationId xmlns:p14="http://schemas.microsoft.com/office/powerpoint/2010/main" val="38698597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p:bldP spid="55" grpId="0" animBg="1"/>
      <p:bldP spid="56" grpId="0"/>
      <p:bldP spid="15" grpId="0" animBg="1"/>
      <p:bldP spid="20"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4" name="图示 3"/>
          <p:cNvGraphicFramePr/>
          <p:nvPr>
            <p:extLst>
              <p:ext uri="{D42A27DB-BD31-4B8C-83A1-F6EECF244321}">
                <p14:modId xmlns:p14="http://schemas.microsoft.com/office/powerpoint/2010/main" val="173173221"/>
              </p:ext>
            </p:extLst>
          </p:nvPr>
        </p:nvGraphicFramePr>
        <p:xfrm>
          <a:off x="-476249" y="1238391"/>
          <a:ext cx="12230100" cy="570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8686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三、系统推进深化结构改革</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272234"/>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319" y="1373457"/>
            <a:ext cx="12094143" cy="4401205"/>
          </a:xfrm>
          <a:prstGeom prst="rect">
            <a:avLst/>
          </a:prstGeom>
        </p:spPr>
        <p:txBody>
          <a:bodyPr wrap="square">
            <a:spAutoFit/>
          </a:bodyPr>
          <a:lstStyle/>
          <a:p>
            <a:pPr lvl="0" indent="406400" algn="just" eaLnBrk="0" fontAlgn="base" hangingPunct="0">
              <a:spcBef>
                <a:spcPct val="0"/>
              </a:spcBef>
              <a:spcAft>
                <a:spcPct val="0"/>
              </a:spcAft>
            </a:pPr>
            <a:r>
              <a:rPr lang="zh-CN" altLang="en-US" sz="2800" b="1" dirty="0">
                <a:solidFill>
                  <a:srgbClr val="080808"/>
                </a:solidFill>
              </a:rPr>
              <a:t>短期政策刺激：</a:t>
            </a:r>
            <a:r>
              <a:rPr lang="zh-CN" altLang="en-US" sz="2800" dirty="0">
                <a:solidFill>
                  <a:srgbClr val="080808"/>
                </a:solidFill>
              </a:rPr>
              <a:t>难以持续维持较高经济增速，更为严重的经济问题。    </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b="1"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深化结构改革：</a:t>
            </a:r>
            <a:endParaRPr lang="en-US" altLang="zh-CN" sz="2800" b="1"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人口结构：不断提高高素质人口的比例，加快人力资本积累。</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产业结构：逐步实现更多依靠服务业和战略新兴产业带动经济发展；</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大力推进新型工业化、新型城镇化和农业现代化，</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促进经济的转型升级。</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8271655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584775"/>
          </a:xfrm>
          <a:prstGeom prst="rect">
            <a:avLst/>
          </a:prstGeom>
          <a:noFill/>
        </p:spPr>
        <p:txBody>
          <a:bodyPr wrap="square" rtlCol="0">
            <a:spAutoFit/>
          </a:bodyPr>
          <a:lstStyle/>
          <a:p>
            <a:pPr algn="ctr"/>
            <a:r>
              <a:rPr lang="zh-CN" altLang="en-US" sz="3200" b="1" dirty="0"/>
              <a:t>四、完善社会主义市场经济机制</a:t>
            </a: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44980" y="1632266"/>
            <a:ext cx="9516578" cy="353943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破除旧体制的束缚，创造新的经济增长活力和动力，</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需要充分发挥</a:t>
            </a:r>
            <a:r>
              <a:rPr lang="zh-CN" altLang="en-US" sz="2800" b="1" dirty="0">
                <a:solidFill>
                  <a:srgbClr val="080808"/>
                </a:solidFill>
              </a:rPr>
              <a:t>市场</a:t>
            </a:r>
            <a:r>
              <a:rPr lang="zh-CN" altLang="en-US" sz="2800" dirty="0">
                <a:solidFill>
                  <a:srgbClr val="080808"/>
                </a:solidFill>
              </a:rPr>
              <a:t>在资源配置中的决定性作用</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一、</a:t>
            </a:r>
            <a:r>
              <a:rPr lang="zh-CN" altLang="en-US" sz="2800" b="1" dirty="0">
                <a:solidFill>
                  <a:srgbClr val="080808"/>
                </a:solidFill>
              </a:rPr>
              <a:t>反对垄断，促进竞争</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二、</a:t>
            </a:r>
            <a:r>
              <a:rPr lang="zh-CN" altLang="en-US" sz="2800" b="1" dirty="0">
                <a:solidFill>
                  <a:srgbClr val="080808"/>
                </a:solidFill>
              </a:rPr>
              <a:t>放松管制</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三、</a:t>
            </a:r>
            <a:r>
              <a:rPr lang="zh-CN" altLang="en-US" sz="2800" b="1" dirty="0">
                <a:solidFill>
                  <a:srgbClr val="080808"/>
                </a:solidFill>
              </a:rPr>
              <a:t>扩大开放</a:t>
            </a:r>
            <a:r>
              <a:rPr lang="zh-CN" altLang="en-US" sz="2800" dirty="0">
                <a:solidFill>
                  <a:srgbClr val="080808"/>
                </a:solidFill>
              </a:rPr>
              <a:t>。</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22399542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646331"/>
          </a:xfrm>
          <a:prstGeom prst="rect">
            <a:avLst/>
          </a:prstGeom>
          <a:noFill/>
        </p:spPr>
        <p:txBody>
          <a:bodyPr wrap="square" rtlCol="0">
            <a:spAutoFit/>
          </a:bodyPr>
          <a:lstStyle/>
          <a:p>
            <a:pPr algn="ctr"/>
            <a:r>
              <a:rPr lang="zh-CN" altLang="en-US" sz="3600" b="1" dirty="0"/>
              <a:t>五、深度参与全球经济治理</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7783" y="1641410"/>
            <a:ext cx="11339042" cy="4832092"/>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充分利用</a:t>
            </a:r>
            <a:r>
              <a:rPr lang="zh-CN" altLang="en-US" sz="2800" b="1" dirty="0">
                <a:solidFill>
                  <a:srgbClr val="080808"/>
                </a:solidFill>
              </a:rPr>
              <a:t>国际国内</a:t>
            </a:r>
            <a:r>
              <a:rPr lang="zh-CN" altLang="en-US" sz="2800" dirty="0">
                <a:solidFill>
                  <a:srgbClr val="080808"/>
                </a:solidFill>
              </a:rPr>
              <a:t>两个市场、两种资源，</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积极参与</a:t>
            </a:r>
            <a:r>
              <a:rPr lang="zh-CN" altLang="en-US" sz="2800" b="1" dirty="0">
                <a:solidFill>
                  <a:srgbClr val="080808"/>
                </a:solidFill>
              </a:rPr>
              <a:t>全球经济治理</a:t>
            </a:r>
            <a:r>
              <a:rPr lang="zh-CN" altLang="en-US" sz="2800" dirty="0">
                <a:solidFill>
                  <a:srgbClr val="080808"/>
                </a:solidFill>
              </a:rPr>
              <a:t>，在</a:t>
            </a:r>
            <a:r>
              <a:rPr lang="zh-CN" altLang="en-US" sz="2800" b="1" dirty="0">
                <a:solidFill>
                  <a:srgbClr val="080808"/>
                </a:solidFill>
              </a:rPr>
              <a:t>国际经济规则的制定</a:t>
            </a:r>
            <a:r>
              <a:rPr lang="zh-CN" altLang="en-US" sz="2800" dirty="0">
                <a:solidFill>
                  <a:srgbClr val="080808"/>
                </a:solidFill>
              </a:rPr>
              <a:t>方面发挥重要作用。</a:t>
            </a:r>
            <a:endParaRPr lang="en-US" altLang="zh-CN" sz="2800"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理念：</a:t>
            </a:r>
            <a:r>
              <a:rPr lang="zh-CN" altLang="en-US" sz="2800" dirty="0">
                <a:solidFill>
                  <a:srgbClr val="080808"/>
                </a:solidFill>
              </a:rPr>
              <a:t>“</a:t>
            </a:r>
            <a:r>
              <a:rPr lang="zh-CN" altLang="en-US" sz="2800" b="1" dirty="0">
                <a:solidFill>
                  <a:srgbClr val="080808"/>
                </a:solidFill>
              </a:rPr>
              <a:t>共商共建共享</a:t>
            </a:r>
            <a:r>
              <a:rPr lang="zh-CN" altLang="en-US" sz="2800" dirty="0">
                <a:solidFill>
                  <a:srgbClr val="080808"/>
                </a:solidFill>
              </a:rPr>
              <a:t>”的国际合作和全球治理基本理念，</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开放性和包容性。</a:t>
            </a:r>
            <a:endParaRPr lang="en-US" altLang="zh-CN" sz="2800" dirty="0">
              <a:solidFill>
                <a:srgbClr val="080808"/>
              </a:solidFill>
            </a:endParaRPr>
          </a:p>
          <a:p>
            <a:pPr lvl="0" indent="406400" eaLnBrk="0" fontAlgn="base" hangingPunct="0">
              <a:spcBef>
                <a:spcPct val="0"/>
              </a:spcBef>
              <a:spcAft>
                <a:spcPct val="0"/>
              </a:spcAft>
            </a:pPr>
            <a:r>
              <a:rPr lang="zh-CN" altLang="en-US" sz="2800" b="1" dirty="0">
                <a:solidFill>
                  <a:srgbClr val="080808"/>
                </a:solidFill>
              </a:rPr>
              <a:t>行动：</a:t>
            </a:r>
            <a:r>
              <a:rPr lang="zh-CN" altLang="en-US" sz="2800" dirty="0">
                <a:solidFill>
                  <a:srgbClr val="080808"/>
                </a:solidFill>
              </a:rPr>
              <a:t>一、以“一带一路”倡议为依托，加强国际产能合作，</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根据需要促进产能“走出去”和“引进来”的双向流动；</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二、加强同发展中国家的经济合作和政策协调，</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推动建立反映新兴经济体发展利益的国际规则；</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三、积极参与全球经济治理，</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积极应对发达经济体追求自身利益优先的政策调整，</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引领经济全球化朝着符合时代潮流的方向继续前行。</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386486649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1B5CE-5B97-478C-9D77-971CE87DD461}"/>
              </a:ext>
            </a:extLst>
          </p:cNvPr>
          <p:cNvSpPr/>
          <p:nvPr/>
        </p:nvSpPr>
        <p:spPr>
          <a:xfrm>
            <a:off x="1841470" y="3011719"/>
            <a:ext cx="8509061"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感谢聆听，谢谢大家</a:t>
            </a: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4" cstate="screen"/>
          <a:srcRect/>
          <a:stretch>
            <a:fillRect/>
          </a:stretch>
        </p:blipFill>
        <p:spPr>
          <a:xfrm>
            <a:off x="2900134" y="399147"/>
            <a:ext cx="6734629" cy="2612572"/>
          </a:xfrm>
          <a:prstGeom prst="rect">
            <a:avLst/>
          </a:prstGeom>
        </p:spPr>
      </p:pic>
      <p:pic>
        <p:nvPicPr>
          <p:cNvPr id="5" name="图片 4">
            <a:extLst>
              <a:ext uri="{FF2B5EF4-FFF2-40B4-BE49-F238E27FC236}">
                <a16:creationId xmlns:a16="http://schemas.microsoft.com/office/drawing/2014/main" id="{231D23C2-A781-432C-98C0-EFD62BC6F68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8895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世界影响</a:t>
            </a:r>
            <a:endParaRPr lang="zh-CN" altLang="en-US" sz="4400" b="1" dirty="0"/>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smtClean="0">
                <a:ln w="18415" cmpd="sng">
                  <a:noFill/>
                  <a:prstDash val="solid"/>
                </a:ln>
                <a:solidFill>
                  <a:srgbClr val="FFFFFF"/>
                </a:solidFill>
                <a:latin typeface="Arial Rounded MT Bold" pitchFamily="34" charset="0"/>
                <a:ea typeface="微软雅黑" pitchFamily="34" charset="-122"/>
                <a:cs typeface="Times New Roman" pitchFamily="18" charset="0"/>
              </a:rPr>
              <a:t>09</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6067029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smtClean="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endParaRPr lang="zh-CN" altLang="en-US" sz="3200" b="1" dirty="0"/>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3693319"/>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zh-CN" altLang="en-US" dirty="0"/>
              <a:t>英国学者约翰</a:t>
            </a:r>
            <a:r>
              <a:rPr lang="en-US" altLang="zh-CN" dirty="0"/>
              <a:t>·</a:t>
            </a:r>
            <a:r>
              <a:rPr lang="zh-CN" altLang="en-US" dirty="0"/>
              <a:t>列农曾撰文感慨：“世界上深受中国领袖毛泽东影响的人，数以几十亿计。很多国家的人民，在某种意义上把毛泽东作为他们的精神图腾。</a:t>
            </a:r>
            <a:r>
              <a:rPr lang="zh-CN" altLang="en-US" dirty="0" smtClean="0"/>
              <a:t>”</a:t>
            </a:r>
            <a:endParaRPr lang="en-US" altLang="zh-CN" dirty="0" smtClean="0"/>
          </a:p>
          <a:p>
            <a:pPr lvl="0" indent="406400" algn="just" eaLnBrk="0" fontAlgn="base" hangingPunct="0">
              <a:spcBef>
                <a:spcPct val="0"/>
              </a:spcBef>
              <a:spcAft>
                <a:spcPct val="0"/>
              </a:spcAft>
            </a:pPr>
            <a:endParaRPr lang="en-US" altLang="zh-CN" dirty="0" smtClean="0"/>
          </a:p>
          <a:p>
            <a:pPr marL="285750" lvl="0" indent="-285750" algn="just" eaLnBrk="0" fontAlgn="base" hangingPunct="0">
              <a:spcBef>
                <a:spcPct val="0"/>
              </a:spcBef>
              <a:spcAft>
                <a:spcPct val="0"/>
              </a:spcAft>
              <a:buFont typeface="Arial" panose="020B0604020202020204" pitchFamily="34" charset="0"/>
              <a:buChar char="•"/>
            </a:pPr>
            <a:r>
              <a:rPr lang="zh-CN" altLang="en-US" dirty="0" smtClean="0"/>
              <a:t>美国</a:t>
            </a:r>
            <a:r>
              <a:rPr lang="zh-CN" altLang="en-US" dirty="0"/>
              <a:t>学者施拉姆直言不讳地说：“一百年之后，毛泽东仍是世界人民最为关注的思想家与军事家。</a:t>
            </a:r>
            <a:r>
              <a:rPr lang="zh-CN" altLang="en-US" dirty="0" smtClean="0"/>
              <a:t>”</a:t>
            </a:r>
            <a:endParaRPr lang="en-US" altLang="zh-CN" dirty="0" smtClean="0"/>
          </a:p>
          <a:p>
            <a:pPr lvl="0" indent="406400" algn="just" eaLnBrk="0" fontAlgn="base" hangingPunct="0">
              <a:spcBef>
                <a:spcPct val="0"/>
              </a:spcBef>
              <a:spcAft>
                <a:spcPct val="0"/>
              </a:spcAft>
            </a:pP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英国</a:t>
            </a:r>
            <a:r>
              <a:rPr lang="zh-CN" altLang="en-US" dirty="0"/>
              <a:t>：研究毛泽东的英国著名学者多达</a:t>
            </a:r>
            <a:r>
              <a:rPr lang="en-US" altLang="zh-CN" dirty="0"/>
              <a:t>3500</a:t>
            </a:r>
            <a:r>
              <a:rPr lang="zh-CN" altLang="en-US" dirty="0"/>
              <a:t>人</a:t>
            </a:r>
            <a:r>
              <a:rPr lang="zh-CN" altLang="en-US" dirty="0" smtClean="0"/>
              <a:t>！</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美国</a:t>
            </a:r>
            <a:r>
              <a:rPr lang="zh-CN" altLang="en-US" dirty="0"/>
              <a:t>：总是出现一潮接一潮的</a:t>
            </a:r>
            <a:r>
              <a:rPr lang="zh-CN" altLang="en-US" dirty="0" smtClean="0"/>
              <a:t>“毛泽东热”</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日本</a:t>
            </a:r>
            <a:r>
              <a:rPr lang="zh-CN" altLang="en-US" dirty="0"/>
              <a:t>：翻译出版有关毛泽东著作最多的</a:t>
            </a:r>
            <a:r>
              <a:rPr lang="zh-CN" altLang="en-US" dirty="0" smtClean="0"/>
              <a:t>国家</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尼泊尔</a:t>
            </a:r>
            <a:r>
              <a:rPr lang="zh-CN" altLang="en-US" dirty="0"/>
              <a:t>：“毛泽东主义”指导与领导着尼泊尔人民建设自己的</a:t>
            </a:r>
            <a:r>
              <a:rPr lang="zh-CN" altLang="en-US" dirty="0" smtClean="0"/>
              <a:t>家园</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委内瑞拉</a:t>
            </a:r>
            <a:r>
              <a:rPr lang="zh-CN" altLang="en-US" dirty="0"/>
              <a:t>：用毛泽东思想去实现伟大的</a:t>
            </a:r>
            <a:r>
              <a:rPr lang="zh-CN" altLang="en-US" dirty="0" smtClean="0"/>
              <a:t>社会主义</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朝鲜</a:t>
            </a:r>
            <a:r>
              <a:rPr lang="zh-CN" altLang="en-US" dirty="0"/>
              <a:t>：一个对毛泽东心存感激之情的国家</a:t>
            </a:r>
            <a:endParaRPr lang="en-US" altLang="zh-CN" dirty="0" smtClean="0"/>
          </a:p>
        </p:txBody>
      </p:sp>
    </p:spTree>
    <p:extLst>
      <p:ext uri="{BB962C8B-B14F-4D97-AF65-F5344CB8AC3E}">
        <p14:creationId xmlns:p14="http://schemas.microsoft.com/office/powerpoint/2010/main" val="34928333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smtClean="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endParaRPr lang="zh-CN" altLang="en-US" sz="3200" b="1" dirty="0"/>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4524315"/>
          </a:xfrm>
          <a:prstGeom prst="rect">
            <a:avLst/>
          </a:prstGeom>
        </p:spPr>
        <p:txBody>
          <a:bodyPr wrap="square">
            <a:spAutoFit/>
          </a:bodyPr>
          <a:lstStyle/>
          <a:p>
            <a:r>
              <a:rPr lang="zh-CN" altLang="en-US" dirty="0"/>
              <a:t>克林顿、基辛格、密特朗</a:t>
            </a:r>
            <a:r>
              <a:rPr lang="en-US" altLang="zh-CN" dirty="0"/>
              <a:t>……</a:t>
            </a:r>
          </a:p>
          <a:p>
            <a:r>
              <a:rPr lang="zh-CN" altLang="en-US" dirty="0"/>
              <a:t>　　他们都是毛泽东的“粉丝”</a:t>
            </a:r>
          </a:p>
          <a:p>
            <a:pPr marL="285750" indent="-285750">
              <a:buFont typeface="Arial" panose="020B0604020202020204" pitchFamily="34" charset="0"/>
              <a:buChar char="•"/>
            </a:pPr>
            <a:r>
              <a:rPr lang="zh-CN" altLang="en-US" dirty="0"/>
              <a:t>　　美国前总统克林顿：“毛泽东无愧于世界级领袖，‘毛泽东热’在中国内部乃至国外不降反升现象，更令人不可思议，美国人应当研究他的思想精髓。</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法国前总统密特朗：“毛泽东是世界上居支配地位的人。</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日本前首相福田康夫：“无论对他做多么高的评价，都不过份！</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以色列总统佩雷斯：“我国的军事理论研究，大多参考了毛泽东相关著述。</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古巴国务委员会主席劳尔</a:t>
            </a:r>
            <a:r>
              <a:rPr lang="en-US" altLang="zh-CN" dirty="0"/>
              <a:t>·</a:t>
            </a:r>
            <a:r>
              <a:rPr lang="zh-CN" altLang="en-US" dirty="0"/>
              <a:t>卡斯特罗：“毛泽东时代建立的中国天下无人可挡。 他很了不起，中国人民不会忘记他，古巴人民也不会忘记他。</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柬埔寨国王西哈莫尼：一本</a:t>
            </a:r>
            <a:r>
              <a:rPr lang="en-US" altLang="zh-CN" dirty="0"/>
              <a:t>《</a:t>
            </a:r>
            <a:r>
              <a:rPr lang="zh-CN" altLang="en-US" dirty="0"/>
              <a:t>论持久战</a:t>
            </a:r>
            <a:r>
              <a:rPr lang="en-US" altLang="zh-CN" dirty="0"/>
              <a:t>》</a:t>
            </a:r>
            <a:r>
              <a:rPr lang="zh-CN" altLang="en-US" dirty="0"/>
              <a:t>，使我终生崇拜他！</a:t>
            </a:r>
          </a:p>
          <a:p>
            <a:endParaRPr lang="zh-CN" altLang="en-US" dirty="0"/>
          </a:p>
        </p:txBody>
      </p:sp>
    </p:spTree>
    <p:extLst>
      <p:ext uri="{BB962C8B-B14F-4D97-AF65-F5344CB8AC3E}">
        <p14:creationId xmlns:p14="http://schemas.microsoft.com/office/powerpoint/2010/main" val="18580087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二、经济全球化进程受阻</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4247317"/>
          </a:xfrm>
          <a:prstGeom prst="rect">
            <a:avLst/>
          </a:prstGeom>
        </p:spPr>
        <p:txBody>
          <a:bodyPr wrap="square">
            <a:spAutoFit/>
          </a:bodyPr>
          <a:lstStyle/>
          <a:p>
            <a:r>
              <a:rPr lang="en-US" altLang="zh-CN" dirty="0"/>
              <a:t>       </a:t>
            </a:r>
            <a:r>
              <a:rPr lang="zh-CN" altLang="en-US" dirty="0"/>
              <a:t>金融危机后，国际贸易增长一直处于低迷状态，国际投资活动增长乏力，世界主要经济体政策的内顾倾向和保护主义思潮日益盛行，很多外向型经济体遭受沉重打击。</a:t>
            </a:r>
            <a:endParaRPr lang="en-US" altLang="zh-CN" dirty="0"/>
          </a:p>
          <a:p>
            <a:r>
              <a:rPr lang="zh-CN" altLang="en-US" dirty="0"/>
              <a:t>        世界贸易组织（</a:t>
            </a:r>
            <a:r>
              <a:rPr lang="en-US" altLang="zh-CN" dirty="0"/>
              <a:t>WTO</a:t>
            </a:r>
            <a:r>
              <a:rPr lang="zh-CN" altLang="en-US" dirty="0"/>
              <a:t>）数据显示，</a:t>
            </a:r>
            <a:r>
              <a:rPr lang="en-US" altLang="zh-CN" dirty="0"/>
              <a:t>2016</a:t>
            </a:r>
            <a:r>
              <a:rPr lang="zh-CN" altLang="en-US" dirty="0"/>
              <a:t>年全球货物贸易实际增长率仅为</a:t>
            </a:r>
            <a:r>
              <a:rPr lang="en-US" altLang="zh-CN" dirty="0"/>
              <a:t>1.7%</a:t>
            </a:r>
            <a:r>
              <a:rPr lang="zh-CN" altLang="en-US" dirty="0"/>
              <a:t>，已连续五年增速低于世界经济增长率，并且速差有所扩大。联合国贸易和发展会议数据，</a:t>
            </a:r>
            <a:r>
              <a:rPr lang="en-US" altLang="zh-CN" dirty="0"/>
              <a:t>2015</a:t>
            </a:r>
            <a:r>
              <a:rPr lang="zh-CN" altLang="en-US" dirty="0"/>
              <a:t>年全球直接投资增速大幅反弹，但仍未恢复到金融危机前水平，并在</a:t>
            </a:r>
            <a:r>
              <a:rPr lang="en-US" altLang="zh-CN" dirty="0"/>
              <a:t>2016</a:t>
            </a:r>
            <a:r>
              <a:rPr lang="zh-CN" altLang="en-US" dirty="0"/>
              <a:t>年再度出现负增长，增速下降</a:t>
            </a:r>
            <a:r>
              <a:rPr lang="en-US" altLang="zh-CN" dirty="0"/>
              <a:t>13%</a:t>
            </a:r>
            <a:r>
              <a:rPr lang="zh-CN" altLang="en-US" dirty="0"/>
              <a:t>以上。</a:t>
            </a:r>
            <a:endParaRPr lang="en-US" altLang="zh-CN" dirty="0"/>
          </a:p>
          <a:p>
            <a:r>
              <a:rPr lang="zh-CN" altLang="en-US" dirty="0"/>
              <a:t>        时至今日，全球新的贸易保护主义措施与日俱增，贸易保护主义的上升势头仍未得到扭转。英国经济政策研究中心发布的</a:t>
            </a:r>
            <a:r>
              <a:rPr lang="en-US" altLang="zh-CN" dirty="0"/>
              <a:t>《</a:t>
            </a:r>
            <a:r>
              <a:rPr lang="zh-CN" altLang="en-US" dirty="0"/>
              <a:t>全球贸易预警</a:t>
            </a:r>
            <a:r>
              <a:rPr lang="en-US" altLang="zh-CN" dirty="0"/>
              <a:t>》</a:t>
            </a:r>
            <a:r>
              <a:rPr lang="zh-CN" altLang="en-US" dirty="0"/>
              <a:t>报告显示，</a:t>
            </a:r>
            <a:r>
              <a:rPr lang="en-US" altLang="zh-CN" dirty="0"/>
              <a:t>2015</a:t>
            </a:r>
            <a:r>
              <a:rPr lang="zh-CN" altLang="en-US" dirty="0"/>
              <a:t>年</a:t>
            </a:r>
            <a:r>
              <a:rPr lang="en-US" altLang="zh-CN" dirty="0"/>
              <a:t>11</a:t>
            </a:r>
            <a:r>
              <a:rPr lang="zh-CN" altLang="en-US" dirty="0"/>
              <a:t>月至</a:t>
            </a:r>
            <a:r>
              <a:rPr lang="en-US" altLang="zh-CN" dirty="0"/>
              <a:t>2016</a:t>
            </a:r>
            <a:r>
              <a:rPr lang="zh-CN" altLang="en-US" dirty="0"/>
              <a:t>年</a:t>
            </a:r>
            <a:r>
              <a:rPr lang="en-US" altLang="zh-CN" dirty="0"/>
              <a:t>10</a:t>
            </a:r>
            <a:r>
              <a:rPr lang="zh-CN" altLang="en-US" dirty="0"/>
              <a:t>月二十国集团</a:t>
            </a:r>
            <a:r>
              <a:rPr lang="en-US" altLang="zh-CN" dirty="0"/>
              <a:t>19</a:t>
            </a:r>
            <a:r>
              <a:rPr lang="zh-CN" altLang="en-US" dirty="0"/>
              <a:t>个成员国新增保护主义措施</a:t>
            </a:r>
            <a:r>
              <a:rPr lang="en-US" altLang="zh-CN" dirty="0"/>
              <a:t>401</a:t>
            </a:r>
            <a:r>
              <a:rPr lang="zh-CN" altLang="en-US" dirty="0"/>
              <a:t>项，而新增自由化措施仅</a:t>
            </a:r>
            <a:r>
              <a:rPr lang="en-US" altLang="zh-CN" dirty="0"/>
              <a:t>118</a:t>
            </a:r>
            <a:r>
              <a:rPr lang="zh-CN" altLang="en-US" dirty="0"/>
              <a:t>项。并且，自</a:t>
            </a:r>
            <a:r>
              <a:rPr lang="en-US" altLang="zh-CN" dirty="0"/>
              <a:t>2008</a:t>
            </a:r>
            <a:r>
              <a:rPr lang="zh-CN" altLang="en-US" dirty="0"/>
              <a:t>年</a:t>
            </a:r>
            <a:r>
              <a:rPr lang="en-US" altLang="zh-CN" dirty="0"/>
              <a:t>11</a:t>
            </a:r>
            <a:r>
              <a:rPr lang="zh-CN" altLang="en-US" dirty="0"/>
              <a:t>月以来这些全球主要经济体累计出台保护主义措施</a:t>
            </a:r>
            <a:r>
              <a:rPr lang="en-US" altLang="zh-CN" dirty="0"/>
              <a:t>5560</a:t>
            </a:r>
            <a:r>
              <a:rPr lang="zh-CN" altLang="en-US" dirty="0"/>
              <a:t>项，自由化措施仅</a:t>
            </a:r>
            <a:r>
              <a:rPr lang="en-US" altLang="zh-CN" dirty="0"/>
              <a:t>1734</a:t>
            </a:r>
            <a:r>
              <a:rPr lang="zh-CN" altLang="en-US" dirty="0"/>
              <a:t>项。由于全球化进程受阻，中国推进国际经贸合作的难度日益增大。</a:t>
            </a:r>
            <a:endParaRPr lang="en-US" altLang="zh-CN" sz="1600" dirty="0">
              <a:solidFill>
                <a:srgbClr val="080808"/>
              </a:solidFill>
            </a:endParaRPr>
          </a:p>
          <a:p>
            <a:endParaRPr lang="en-US" altLang="zh-CN" dirty="0"/>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519297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劳动供给面临新压力</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607703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076542" y="2029960"/>
            <a:ext cx="4619625" cy="2781300"/>
          </a:xfrm>
          <a:prstGeom prst="rect">
            <a:avLst/>
          </a:prstGeom>
        </p:spPr>
      </p:pic>
      <p:sp>
        <p:nvSpPr>
          <p:cNvPr id="5" name="矩形 4"/>
          <p:cNvSpPr/>
          <p:nvPr/>
        </p:nvSpPr>
        <p:spPr>
          <a:xfrm>
            <a:off x="1556366" y="4929284"/>
            <a:ext cx="3659976" cy="369332"/>
          </a:xfrm>
          <a:prstGeom prst="rect">
            <a:avLst/>
          </a:prstGeom>
        </p:spPr>
        <p:txBody>
          <a:bodyPr wrap="none">
            <a:spAutoFit/>
          </a:bodyPr>
          <a:lstStyle/>
          <a:p>
            <a:r>
              <a:rPr lang="zh-CN" altLang="en-US" dirty="0"/>
              <a:t>我国</a:t>
            </a:r>
            <a:r>
              <a:rPr lang="en-US" altLang="zh-CN" dirty="0"/>
              <a:t>65</a:t>
            </a:r>
            <a:r>
              <a:rPr lang="zh-CN" altLang="en-US" dirty="0"/>
              <a:t>岁及以上人口占比不断提升</a:t>
            </a:r>
          </a:p>
        </p:txBody>
      </p:sp>
      <p:pic>
        <p:nvPicPr>
          <p:cNvPr id="7" name="图片 6"/>
          <p:cNvPicPr>
            <a:picLocks noChangeAspect="1"/>
          </p:cNvPicPr>
          <p:nvPr/>
        </p:nvPicPr>
        <p:blipFill>
          <a:blip r:embed="rId4"/>
          <a:stretch>
            <a:fillRect/>
          </a:stretch>
        </p:blipFill>
        <p:spPr>
          <a:xfrm>
            <a:off x="6400800" y="2025132"/>
            <a:ext cx="4826525" cy="2786127"/>
          </a:xfrm>
          <a:prstGeom prst="rect">
            <a:avLst/>
          </a:prstGeom>
        </p:spPr>
      </p:pic>
      <p:sp>
        <p:nvSpPr>
          <p:cNvPr id="10" name="矩形 9"/>
          <p:cNvSpPr/>
          <p:nvPr/>
        </p:nvSpPr>
        <p:spPr>
          <a:xfrm>
            <a:off x="6875069" y="5031189"/>
            <a:ext cx="3877985" cy="369332"/>
          </a:xfrm>
          <a:prstGeom prst="rect">
            <a:avLst/>
          </a:prstGeom>
        </p:spPr>
        <p:txBody>
          <a:bodyPr wrap="none">
            <a:spAutoFit/>
          </a:bodyPr>
          <a:lstStyle/>
          <a:p>
            <a:r>
              <a:rPr lang="zh-CN" altLang="en-US" dirty="0">
                <a:solidFill>
                  <a:srgbClr val="252525"/>
                </a:solidFill>
                <a:latin typeface="宋体" panose="02010600030101010101" pitchFamily="2" charset="-122"/>
                <a:ea typeface="宋体" panose="02010600030101010101" pitchFamily="2" charset="-122"/>
              </a:rPr>
              <a:t>我国人口出生率较全球下降更为明显</a:t>
            </a:r>
            <a:endParaRPr lang="zh-CN" altLang="en-US" dirty="0"/>
          </a:p>
        </p:txBody>
      </p:sp>
    </p:spTree>
    <p:extLst>
      <p:ext uri="{BB962C8B-B14F-4D97-AF65-F5344CB8AC3E}">
        <p14:creationId xmlns:p14="http://schemas.microsoft.com/office/powerpoint/2010/main" val="47205554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139321"/>
          </a:xfrm>
          <a:prstGeom prst="rect">
            <a:avLst/>
          </a:prstGeom>
        </p:spPr>
        <p:txBody>
          <a:bodyPr wrap="square">
            <a:spAutoFit/>
          </a:bodyPr>
          <a:lstStyle/>
          <a:p>
            <a:r>
              <a:rPr lang="en-US" altLang="zh-CN" dirty="0"/>
              <a:t>       </a:t>
            </a:r>
            <a:r>
              <a:rPr lang="zh-CN" altLang="en-US" dirty="0"/>
              <a:t>随着劳动力人口下降、“刘易斯拐点”（劳动力过剩向短缺的转折点）加速到来以及老龄人口比例持续上升，长期以来支撑中国经济高增长的人口红利开始衰减。国家统计局数据显示，</a:t>
            </a:r>
            <a:r>
              <a:rPr lang="en-US" altLang="zh-CN" dirty="0"/>
              <a:t>2016</a:t>
            </a:r>
            <a:r>
              <a:rPr lang="zh-CN" altLang="en-US" dirty="0"/>
              <a:t>年中国</a:t>
            </a:r>
            <a:r>
              <a:rPr lang="en-US" altLang="zh-CN" dirty="0"/>
              <a:t>65</a:t>
            </a:r>
            <a:r>
              <a:rPr lang="zh-CN" altLang="en-US" dirty="0"/>
              <a:t>岁及以上人口占总人口的比例为</a:t>
            </a:r>
            <a:r>
              <a:rPr lang="en-US" altLang="zh-CN" dirty="0"/>
              <a:t>10.8%</a:t>
            </a:r>
            <a:r>
              <a:rPr lang="zh-CN" altLang="en-US" dirty="0"/>
              <a:t>，较十年前上升了</a:t>
            </a:r>
            <a:r>
              <a:rPr lang="en-US" altLang="zh-CN" dirty="0"/>
              <a:t>2.9</a:t>
            </a:r>
            <a:r>
              <a:rPr lang="zh-CN" altLang="en-US" dirty="0"/>
              <a:t>个百分点；</a:t>
            </a:r>
            <a:r>
              <a:rPr lang="en-US" altLang="zh-CN" dirty="0"/>
              <a:t>0</a:t>
            </a:r>
            <a:r>
              <a:rPr lang="zh-CN" altLang="en-US" dirty="0"/>
              <a:t>至</a:t>
            </a:r>
            <a:r>
              <a:rPr lang="en-US" altLang="zh-CN" dirty="0"/>
              <a:t>14</a:t>
            </a:r>
            <a:r>
              <a:rPr lang="zh-CN" altLang="en-US" dirty="0"/>
              <a:t>岁人口占总人口的比例为</a:t>
            </a:r>
            <a:r>
              <a:rPr lang="en-US" altLang="zh-CN" dirty="0"/>
              <a:t>16.6%</a:t>
            </a:r>
            <a:r>
              <a:rPr lang="zh-CN" altLang="en-US" dirty="0"/>
              <a:t>，较十年前下降了</a:t>
            </a:r>
            <a:r>
              <a:rPr lang="en-US" altLang="zh-CN" dirty="0"/>
              <a:t>3.2</a:t>
            </a:r>
            <a:r>
              <a:rPr lang="zh-CN" altLang="en-US" dirty="0"/>
              <a:t>个百分点。同时，由于城镇化速度放缓，农村劳动力向城镇转移的速度也随之放慢，从而导致劳动力成本不断上升。与人口结构的不利变化相伴而生的，还有人力资本形成步伐放缓。当前，中国经济的重心正从制造业向服务业、从中低端制造业向高端制造业转型升级，但高新科技人才匮乏状况的改善步伐不能满足国家对人力资本和知识资本的需求，人力资本的积累非常缓慢。</a:t>
            </a:r>
            <a:endParaRPr lang="en-US" altLang="zh-CN" sz="1600" dirty="0">
              <a:solidFill>
                <a:srgbClr val="080808"/>
              </a:solidFill>
            </a:endParaRPr>
          </a:p>
          <a:p>
            <a:endParaRPr lang="en-US" altLang="zh-CN" dirty="0"/>
          </a:p>
          <a:p>
            <a:endParaRPr lang="zh-CN" altLang="en-US" dirty="0"/>
          </a:p>
        </p:txBody>
      </p:sp>
    </p:spTree>
    <p:extLst>
      <p:ext uri="{BB962C8B-B14F-4D97-AF65-F5344CB8AC3E}">
        <p14:creationId xmlns:p14="http://schemas.microsoft.com/office/powerpoint/2010/main" val="12818265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857ADFE-F485-467C-84E1-05EC11D3990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把握新形势 抓住新机遇PPT模板"/>
</p:tagLst>
</file>

<file path=ppt/tags/tag1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10"/>
</p:tagLst>
</file>

<file path=ppt/tags/tag1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1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1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6"/>
</p:tagLst>
</file>

<file path=ppt/tags/tag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文本框 8"/>
</p:tagLst>
</file>

<file path=ppt/tags/tag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9"/>
</p:tagLst>
</file>

<file path=ppt/theme/theme1.xml><?xml version="1.0" encoding="utf-8"?>
<a:theme xmlns:a="http://schemas.openxmlformats.org/drawingml/2006/main" name="Office 主题​​">
  <a:themeElements>
    <a:clrScheme name="党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404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1648</Words>
  <Application>Microsoft Office PowerPoint</Application>
  <PresentationFormat>宽屏</PresentationFormat>
  <Paragraphs>159</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等线</vt:lpstr>
      <vt:lpstr>等线 Light</vt:lpstr>
      <vt:lpstr>方正字迹-清代碑体简体</vt:lpstr>
      <vt:lpstr>方正字迹-邢体草书简体</vt:lpstr>
      <vt:lpstr>楷体</vt:lpstr>
      <vt:lpstr>宋体</vt:lpstr>
      <vt:lpstr>微软雅黑</vt:lpstr>
      <vt:lpstr>Arial</vt:lpstr>
      <vt:lpstr>Arial Rounded MT Bold</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dc:creator>
  <cp:lastModifiedBy>Chi Dafeng</cp:lastModifiedBy>
  <cp:revision>24</cp:revision>
  <dcterms:created xsi:type="dcterms:W3CDTF">2017-09-19T04:48:46Z</dcterms:created>
  <dcterms:modified xsi:type="dcterms:W3CDTF">2019-03-20T15:44:08Z</dcterms:modified>
</cp:coreProperties>
</file>